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0"/>
  </p:notesMasterIdLst>
  <p:sldIdLst>
    <p:sldId id="256" r:id="rId3"/>
    <p:sldId id="312" r:id="rId4"/>
    <p:sldId id="356" r:id="rId5"/>
    <p:sldId id="328" r:id="rId6"/>
    <p:sldId id="329" r:id="rId7"/>
    <p:sldId id="331" r:id="rId8"/>
    <p:sldId id="332" r:id="rId9"/>
    <p:sldId id="327" r:id="rId10"/>
    <p:sldId id="326" r:id="rId11"/>
    <p:sldId id="257" r:id="rId12"/>
    <p:sldId id="324" r:id="rId13"/>
    <p:sldId id="333" r:id="rId14"/>
    <p:sldId id="334" r:id="rId15"/>
    <p:sldId id="336" r:id="rId16"/>
    <p:sldId id="335" r:id="rId17"/>
    <p:sldId id="337" r:id="rId18"/>
    <p:sldId id="338" r:id="rId19"/>
    <p:sldId id="339" r:id="rId20"/>
    <p:sldId id="340" r:id="rId21"/>
    <p:sldId id="341" r:id="rId22"/>
    <p:sldId id="342" r:id="rId23"/>
    <p:sldId id="347" r:id="rId24"/>
    <p:sldId id="344" r:id="rId25"/>
    <p:sldId id="343" r:id="rId26"/>
    <p:sldId id="345" r:id="rId27"/>
    <p:sldId id="346" r:id="rId28"/>
    <p:sldId id="348" r:id="rId29"/>
    <p:sldId id="349" r:id="rId30"/>
    <p:sldId id="350" r:id="rId31"/>
    <p:sldId id="351" r:id="rId32"/>
    <p:sldId id="353" r:id="rId33"/>
    <p:sldId id="352" r:id="rId34"/>
    <p:sldId id="354" r:id="rId35"/>
    <p:sldId id="355" r:id="rId36"/>
    <p:sldId id="357" r:id="rId37"/>
    <p:sldId id="358" r:id="rId38"/>
    <p:sldId id="32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B4C7E7"/>
    <a:srgbClr val="D9CEFD"/>
    <a:srgbClr val="BFB2F7"/>
    <a:srgbClr val="CCA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73" autoAdjust="0"/>
    <p:restoredTop sz="78062" autoAdjust="0"/>
  </p:normalViewPr>
  <p:slideViewPr>
    <p:cSldViewPr snapToGrid="0">
      <p:cViewPr varScale="1">
        <p:scale>
          <a:sx n="69" d="100"/>
          <a:sy n="69" d="100"/>
        </p:scale>
        <p:origin x="90" y="75"/>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19668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讲解一下图表的含义，该论文总体使用的指标是更多的，但是部分指标其仍然没有考虑到，例如社区互动的</a:t>
            </a:r>
            <a:r>
              <a:rPr lang="en-US" altLang="zh-CN" dirty="0" err="1"/>
              <a:t>issuecomment</a:t>
            </a:r>
            <a:r>
              <a:rPr lang="zh-CN" altLang="en-US" dirty="0"/>
              <a:t>和</a:t>
            </a:r>
            <a:r>
              <a:rPr lang="en-US" altLang="zh-CN" dirty="0" err="1"/>
              <a:t>prreviewcomment</a:t>
            </a:r>
            <a:r>
              <a:rPr lang="zh-CN" altLang="en-US" dirty="0"/>
              <a:t>，光打开</a:t>
            </a:r>
            <a:r>
              <a:rPr lang="en-US" altLang="zh-CN" dirty="0"/>
              <a:t>issue</a:t>
            </a:r>
            <a:r>
              <a:rPr lang="zh-CN" altLang="en-US" dirty="0"/>
              <a:t>能说明什么？</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26509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首先讲解这个表，将他构建数据的方式以及预测的结果。这里的概率基于之前训练的模型，但是模型是基于历史数据训练的，没有考虑到未来的数据，而我们在选择</a:t>
            </a:r>
            <a:r>
              <a:rPr lang="en-US" altLang="zh-CN" dirty="0" err="1"/>
              <a:t>github</a:t>
            </a:r>
            <a:r>
              <a:rPr lang="zh-CN" altLang="en-US" dirty="0"/>
              <a:t>项目的时候很自然的会希望知道一个项目未来是否会保持良好的更新，社区有没有保持互动，未来能否良好发展。</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83913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872135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这里权重到底是每个都一样还是会调整还不确定，因为有一篇</a:t>
            </a:r>
            <a:r>
              <a:rPr lang="en-US" altLang="zh-CN" dirty="0"/>
              <a:t>A</a:t>
            </a:r>
            <a:r>
              <a:rPr lang="zh-CN" altLang="en-US" dirty="0"/>
              <a:t>会有研究哪些因素有影响长期存活度。</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36539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进入到具体的实验之前，先讲主框图</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4198858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848604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889441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这里介绍数据集中常见的问题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17260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经过这些处理步骤，数据集完成处理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011767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需要介绍打标签的主要方式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85247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446359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83401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patchTST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451986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138794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预测示例，总体预测指标是贴合的，预测的效果后面有</a:t>
            </a:r>
            <a:r>
              <a:rPr lang="en-US" altLang="zh-CN" dirty="0" err="1"/>
              <a:t>mse</a:t>
            </a:r>
            <a:r>
              <a:rPr lang="zh-CN" altLang="en-US" dirty="0"/>
              <a:t>去证明了。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272963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432484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728877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112077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893862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为什么离群点？以二十几分那个离群点为例，因为平均斜率的计算是变量们平均斜率在算一个均值，是线性关系，而</a:t>
            </a:r>
            <a:r>
              <a:rPr lang="en-US" altLang="zh-CN" dirty="0"/>
              <a:t>sigmoid</a:t>
            </a:r>
            <a:r>
              <a:rPr lang="zh-CN" altLang="en-US" dirty="0"/>
              <a:t>函数对于靠近</a:t>
            </a:r>
            <a:r>
              <a:rPr lang="en-US" altLang="zh-CN" dirty="0"/>
              <a:t>0</a:t>
            </a:r>
            <a:r>
              <a:rPr lang="zh-CN" altLang="en-US" dirty="0"/>
              <a:t>的输入变化比较敏感，可能某个指标对平均斜率的影响较小，但是进入</a:t>
            </a:r>
            <a:r>
              <a:rPr lang="en-US" altLang="zh-CN" dirty="0"/>
              <a:t>sigmoid</a:t>
            </a:r>
            <a:r>
              <a:rPr lang="zh-CN" altLang="en-US" dirty="0"/>
              <a:t>后对分数影响较大拉低了分数。</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以七十分平均斜率较低的情况说明，有一个指标值极小，约等于无，</a:t>
            </a:r>
            <a:r>
              <a:rPr lang="en-US" altLang="zh-CN" b="0" dirty="0">
                <a:solidFill>
                  <a:srgbClr val="1F2328"/>
                </a:solidFill>
                <a:effectLst/>
                <a:latin typeface="Consolas" panose="020B0609020204030204" pitchFamily="49" charset="0"/>
              </a:rPr>
              <a:t>build-your-own-x</a:t>
            </a:r>
          </a:p>
          <a:p>
            <a:r>
              <a:rPr lang="zh-CN" altLang="en-US" dirty="0"/>
              <a:t>仓库的</a:t>
            </a:r>
            <a:r>
              <a:rPr lang="en-US" altLang="zh-CN" dirty="0" err="1"/>
              <a:t>reviewcomment</a:t>
            </a:r>
            <a:r>
              <a:rPr lang="zh-CN" altLang="en-US" dirty="0"/>
              <a:t>。</a:t>
            </a:r>
            <a:endParaRPr lang="en-US" altLang="zh-CN" dirty="0"/>
          </a:p>
          <a:p>
            <a:endParaRPr lang="en-US" altLang="zh-CN" dirty="0"/>
          </a:p>
          <a:p>
            <a:r>
              <a:rPr lang="zh-CN" altLang="en-US" dirty="0"/>
              <a:t>分数高，平均斜率高，因为边际效益递减，此时的高指标对分数的增益无法追上平均值。</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005614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74731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这个问题在最后会解答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223747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96306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964074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773153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8835838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967820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186975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297409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813360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这里简单总结吧，具体的他们的问题可以放在</a:t>
            </a:r>
            <a:r>
              <a:rPr lang="en-US" altLang="zh-CN" dirty="0" err="1"/>
              <a:t>releated</a:t>
            </a:r>
            <a:r>
              <a:rPr lang="en-US" altLang="zh-CN" dirty="0"/>
              <a:t> work</a:t>
            </a:r>
            <a:r>
              <a:rPr lang="zh-CN" altLang="en-US" dirty="0"/>
              <a:t>里面去说，这里来说的话好像太多了</a:t>
            </a:r>
            <a:r>
              <a:rPr lang="en-US" altLang="zh-CN" dirty="0"/>
              <a:t>,</a:t>
            </a:r>
            <a:r>
              <a:rPr lang="en-US" altLang="zh-CN" dirty="0" err="1"/>
              <a:t>Khondhuet</a:t>
            </a:r>
            <a:r>
              <a:rPr lang="en-US" altLang="zh-CN" dirty="0"/>
              <a:t> al</a:t>
            </a:r>
            <a:r>
              <a:rPr lang="zh-CN" altLang="en-US" dirty="0"/>
              <a:t>来自</a:t>
            </a:r>
            <a:r>
              <a:rPr lang="en-US" altLang="zh-CN" dirty="0"/>
              <a:t>is this maintained</a:t>
            </a:r>
            <a:r>
              <a:rPr lang="zh-CN" altLang="en-US" dirty="0"/>
              <a:t>的</a:t>
            </a:r>
            <a:r>
              <a:rPr lang="en-US" altLang="zh-CN" dirty="0"/>
              <a:t>intro</a:t>
            </a:r>
            <a:r>
              <a:rPr lang="zh-CN" altLang="en-US" dirty="0"/>
              <a:t>，</a:t>
            </a:r>
            <a:r>
              <a:rPr lang="en-US" altLang="zh-CN" dirty="0" err="1"/>
              <a:t>jailton</a:t>
            </a:r>
            <a:r>
              <a:rPr lang="zh-CN" altLang="en-US" dirty="0"/>
              <a:t>就是 </a:t>
            </a:r>
            <a:r>
              <a:rPr lang="en-US" altLang="zh-CN" dirty="0"/>
              <a:t>is this </a:t>
            </a:r>
            <a:r>
              <a:rPr lang="en-US" altLang="zh-CN" dirty="0" err="1"/>
              <a:t>mantained</a:t>
            </a:r>
            <a:r>
              <a:rPr lang="zh-CN" altLang="en-US" dirty="0"/>
              <a:t>的作者，后面可以用参考文献代指。（不要忘记</a:t>
            </a:r>
            <a:r>
              <a:rPr lang="en-US" altLang="zh-CN" dirty="0"/>
              <a:t>Trend Prediction of GitHub using Time Series Analysis</a:t>
            </a:r>
            <a:r>
              <a:rPr lang="zh-CN" altLang="en-US" dirty="0"/>
              <a:t>，太烂了都没啥可以写的，到时候作为参考文献编号写进</a:t>
            </a:r>
            <a:r>
              <a:rPr lang="en-US" altLang="zh-CN" dirty="0"/>
              <a:t>intro</a:t>
            </a:r>
            <a:r>
              <a:rPr lang="zh-CN" altLang="en-US" dirty="0"/>
              <a:t>）</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112563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我需要给出数据清理前后的结果。</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740319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669405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13095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需要介绍打标签的主要方式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54482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2024/12/9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160.png"/><Relationship Id="rId26" Type="http://schemas.openxmlformats.org/officeDocument/2006/relationships/image" Target="../media/image35.png"/><Relationship Id="rId3" Type="http://schemas.openxmlformats.org/officeDocument/2006/relationships/image" Target="../media/image18.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150.png"/><Relationship Id="rId25" Type="http://schemas.openxmlformats.org/officeDocument/2006/relationships/image" Target="../media/image34.svg"/><Relationship Id="rId33" Type="http://schemas.openxmlformats.org/officeDocument/2006/relationships/image" Target="../media/image42.png"/><Relationship Id="rId2" Type="http://schemas.openxmlformats.org/officeDocument/2006/relationships/notesSlide" Target="../notesSlides/notesSlide14.xml"/><Relationship Id="rId16" Type="http://schemas.openxmlformats.org/officeDocument/2006/relationships/image" Target="../media/image140.png"/><Relationship Id="rId20" Type="http://schemas.openxmlformats.org/officeDocument/2006/relationships/image" Target="../media/image30.png"/><Relationship Id="rId29" Type="http://schemas.openxmlformats.org/officeDocument/2006/relationships/image" Target="../media/image38.sv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20.png"/><Relationship Id="rId15" Type="http://schemas.openxmlformats.org/officeDocument/2006/relationships/image" Target="../media/image130.png"/><Relationship Id="rId23" Type="http://schemas.openxmlformats.org/officeDocument/2006/relationships/image" Target="../media/image32.svg"/><Relationship Id="rId28" Type="http://schemas.openxmlformats.org/officeDocument/2006/relationships/image" Target="../media/image37.png"/><Relationship Id="rId10" Type="http://schemas.openxmlformats.org/officeDocument/2006/relationships/image" Target="../media/image25.png"/><Relationship Id="rId19" Type="http://schemas.openxmlformats.org/officeDocument/2006/relationships/image" Target="../media/image170.png"/><Relationship Id="rId31" Type="http://schemas.openxmlformats.org/officeDocument/2006/relationships/image" Target="../media/image40.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microsoft.com/office/2007/relationships/hdphoto" Target="../media/hdphoto2.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2.wdp"/><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150.png"/><Relationship Id="rId3" Type="http://schemas.openxmlformats.org/officeDocument/2006/relationships/image" Target="../media/image6.png"/><Relationship Id="rId21" Type="http://schemas.openxmlformats.org/officeDocument/2006/relationships/image" Target="../media/image30.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140.png"/><Relationship Id="rId2" Type="http://schemas.openxmlformats.org/officeDocument/2006/relationships/notesSlide" Target="../notesSlides/notesSlide21.xml"/><Relationship Id="rId16" Type="http://schemas.openxmlformats.org/officeDocument/2006/relationships/image" Target="../media/image130.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microsoft.com/office/2007/relationships/hdphoto" Target="../media/hdphoto2.wdp"/><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160.png"/><Relationship Id="rId4" Type="http://schemas.openxmlformats.org/officeDocument/2006/relationships/image" Target="../media/image7.png"/><Relationship Id="rId9" Type="http://schemas.openxmlformats.org/officeDocument/2006/relationships/image" Target="../media/image23.png"/><Relationship Id="rId1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2.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notesSlide" Target="../notesSlides/notesSlide24.xml"/><Relationship Id="rId7"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png"/><Relationship Id="rId7" Type="http://schemas.openxmlformats.org/officeDocument/2006/relationships/image" Target="../media/image45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2.wdp"/><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notesSlide" Target="../notesSlides/notesSlide29.xml"/><Relationship Id="rId7"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package" Target="../embeddings/Microsoft_Word_Document.docx"/><Relationship Id="rId12"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microsoft.com/office/2007/relationships/hdphoto" Target="../media/hdphoto2.wdp"/><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2.wdp"/><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png"/><Relationship Id="rId7"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2.png"/><Relationship Id="rId5" Type="http://schemas.microsoft.com/office/2007/relationships/hdphoto" Target="../media/hdphoto2.wdp"/><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5.png"/><Relationship Id="rId5" Type="http://schemas.microsoft.com/office/2007/relationships/hdphoto" Target="../media/hdphoto2.wdp"/><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png"/><Relationship Id="rId7"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7.png"/><Relationship Id="rId5" Type="http://schemas.microsoft.com/office/2007/relationships/hdphoto" Target="../media/hdphoto2.wdp"/><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35.xml"/><Relationship Id="rId7"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microsoft.com/office/2007/relationships/hdphoto" Target="../media/hdphoto2.wdp"/><Relationship Id="rId11" Type="http://schemas.openxmlformats.org/officeDocument/2006/relationships/image" Target="../media/image5.emf"/><Relationship Id="rId5" Type="http://schemas.openxmlformats.org/officeDocument/2006/relationships/image" Target="../media/image7.png"/><Relationship Id="rId10" Type="http://schemas.openxmlformats.org/officeDocument/2006/relationships/package" Target="../embeddings/Microsoft_Word_Document3.docx"/><Relationship Id="rId4" Type="http://schemas.openxmlformats.org/officeDocument/2006/relationships/image" Target="../media/image6.png"/><Relationship Id="rId9"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notesSlide" Target="../notesSlides/notesSlide36.xml"/><Relationship Id="rId7" Type="http://schemas.openxmlformats.org/officeDocument/2006/relationships/package" Target="../embeddings/Microsoft_Word_Document4.docx"/><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microsoft.com/office/2007/relationships/hdphoto" Target="../media/hdphoto2.wdp"/><Relationship Id="rId5" Type="http://schemas.openxmlformats.org/officeDocument/2006/relationships/image" Target="../media/image7.png"/><Relationship Id="rId10" Type="http://schemas.openxmlformats.org/officeDocument/2006/relationships/image" Target="../media/image74.emf"/><Relationship Id="rId4" Type="http://schemas.openxmlformats.org/officeDocument/2006/relationships/image" Target="../media/image6.png"/><Relationship Id="rId9" Type="http://schemas.openxmlformats.org/officeDocument/2006/relationships/package" Target="../embeddings/Microsoft_Word_Document5.docx"/></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860B1704-7B8D-4091-8174-03DBAF1FE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5">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11" name="副标题 10">
            <a:extLst>
              <a:ext uri="{FF2B5EF4-FFF2-40B4-BE49-F238E27FC236}">
                <a16:creationId xmlns:a16="http://schemas.microsoft.com/office/drawing/2014/main" id="{A36B060E-633C-4291-9545-24E15FC14190}"/>
              </a:ext>
            </a:extLst>
          </p:cNvPr>
          <p:cNvSpPr>
            <a:spLocks noGrp="1"/>
          </p:cNvSpPr>
          <p:nvPr>
            <p:ph type="subTitle" idx="1"/>
          </p:nvPr>
        </p:nvSpPr>
        <p:spPr>
          <a:xfrm>
            <a:off x="1524000" y="3921015"/>
            <a:ext cx="9144000" cy="1655762"/>
          </a:xfrm>
        </p:spPr>
        <p:txBody>
          <a:bodyPr/>
          <a:lstStyle/>
          <a:p>
            <a:r>
              <a:rPr lang="zh-CN" altLang="en-US" dirty="0">
                <a:latin typeface="宋体" panose="02010600030101010101" pitchFamily="2" charset="-122"/>
                <a:ea typeface="宋体" panose="02010600030101010101" pitchFamily="2" charset="-122"/>
              </a:rPr>
              <a:t>游明东</a:t>
            </a:r>
          </a:p>
        </p:txBody>
      </p:sp>
      <p:sp>
        <p:nvSpPr>
          <p:cNvPr id="13" name="标题 12">
            <a:extLst>
              <a:ext uri="{FF2B5EF4-FFF2-40B4-BE49-F238E27FC236}">
                <a16:creationId xmlns:a16="http://schemas.microsoft.com/office/drawing/2014/main" id="{6BC6AB5A-7BF0-44D6-B5E1-AFA8C7047C73}"/>
              </a:ext>
            </a:extLst>
          </p:cNvPr>
          <p:cNvSpPr>
            <a:spLocks noGrp="1"/>
          </p:cNvSpPr>
          <p:nvPr>
            <p:ph type="ctrTitle"/>
          </p:nvPr>
        </p:nvSpPr>
        <p:spPr>
          <a:xfrm>
            <a:off x="1524000" y="1302246"/>
            <a:ext cx="9144000" cy="238760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基于时间序列预测模型的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仓库活跃度计算</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2E022270-A82A-F275-205B-3C6BD7E9042E}"/>
              </a:ext>
            </a:extLst>
          </p:cNvPr>
          <p:cNvSpPr txBox="1"/>
          <p:nvPr/>
        </p:nvSpPr>
        <p:spPr>
          <a:xfrm>
            <a:off x="11454765" y="6488668"/>
            <a:ext cx="636713" cy="369332"/>
          </a:xfrm>
          <a:prstGeom prst="rect">
            <a:avLst/>
          </a:prstGeom>
          <a:noFill/>
        </p:spPr>
        <p:txBody>
          <a:bodyPr wrap="none" rtlCol="0">
            <a:spAutoFit/>
          </a:bodyPr>
          <a:lstStyle/>
          <a:p>
            <a:r>
              <a:rPr kumimoji="1" lang="en-US" altLang="zh-CN" dirty="0"/>
              <a:t>2/26</a:t>
            </a:r>
            <a:endParaRPr kumimoji="1" lang="zh-CN" altLang="en-US" dirty="0"/>
          </a:p>
        </p:txBody>
      </p:sp>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76365" y="1082021"/>
            <a:ext cx="11005035"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Is this GitHub project maintained? Measuring the level of maintenance activity of open-source projects</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AB344CE-89DE-4BC7-B39C-DC83462FB98A}"/>
              </a:ext>
            </a:extLst>
          </p:cNvPr>
          <p:cNvSpPr txBox="1"/>
          <p:nvPr/>
        </p:nvSpPr>
        <p:spPr>
          <a:xfrm>
            <a:off x="776365" y="1940076"/>
            <a:ext cx="1073552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是来自</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根据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排名的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top-10000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的仓库，具体变量如下。但是其数据集中涵盖的领域不够全面，例如缺少</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topic</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books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awesome-lists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的仓库。</a:t>
            </a:r>
          </a:p>
        </p:txBody>
      </p:sp>
      <p:pic>
        <p:nvPicPr>
          <p:cNvPr id="7" name="图片 6">
            <a:extLst>
              <a:ext uri="{FF2B5EF4-FFF2-40B4-BE49-F238E27FC236}">
                <a16:creationId xmlns:a16="http://schemas.microsoft.com/office/drawing/2014/main" id="{220CCBDD-E871-4CFA-8045-E4151E87D307}"/>
              </a:ext>
            </a:extLst>
          </p:cNvPr>
          <p:cNvPicPr>
            <a:picLocks noChangeAspect="1"/>
          </p:cNvPicPr>
          <p:nvPr/>
        </p:nvPicPr>
        <p:blipFill>
          <a:blip r:embed="rId6"/>
          <a:stretch>
            <a:fillRect/>
          </a:stretch>
        </p:blipFill>
        <p:spPr>
          <a:xfrm>
            <a:off x="1453031" y="2737150"/>
            <a:ext cx="9382187" cy="39168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04014" y="1009434"/>
            <a:ext cx="11005035"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Is this GitHub project maintained? Measuring the level of maintenance activity of open-source projects</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AB344CE-89DE-4BC7-B39C-DC83462FB98A}"/>
              </a:ext>
            </a:extLst>
          </p:cNvPr>
          <p:cNvSpPr txBox="1"/>
          <p:nvPr/>
        </p:nvSpPr>
        <p:spPr>
          <a:xfrm>
            <a:off x="704013" y="2548141"/>
            <a:ext cx="10912289" cy="1200329"/>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该文章在</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活跃度</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上的评分是利用基于仓库活动指标训练的随机森林模型针对</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仓库给出一个是否活跃的概率</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值的范围是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[0.5, 1]</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越靠近</a:t>
            </a:r>
            <a:r>
              <a:rPr lang="en-US" altLang="zh-CN" dirty="0">
                <a:latin typeface="Times New Roman" panose="02020603050405020304" pitchFamily="18" charset="0"/>
                <a:ea typeface="宋体" panose="02010600030101010101" pitchFamily="2" charset="-122"/>
                <a:cs typeface="Times New Roman" panose="02020603050405020304" pitchFamily="18" charset="0"/>
              </a:rPr>
              <a:t>0.5</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，则认为该仓库越接近“未维护状态”，反之越靠近</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，则认为该仓库越靠近“活跃”状态。其活跃度计算公式如右下所示，文章根据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值范围将概率映射到了一个百分制的分数。</a:t>
            </a:r>
          </a:p>
        </p:txBody>
      </p:sp>
      <p:pic>
        <p:nvPicPr>
          <p:cNvPr id="8" name="图片 7">
            <a:extLst>
              <a:ext uri="{FF2B5EF4-FFF2-40B4-BE49-F238E27FC236}">
                <a16:creationId xmlns:a16="http://schemas.microsoft.com/office/drawing/2014/main" id="{1460A236-6BF6-497F-8DF0-3E01D0C99ACD}"/>
              </a:ext>
            </a:extLst>
          </p:cNvPr>
          <p:cNvPicPr>
            <a:picLocks noChangeAspect="1"/>
          </p:cNvPicPr>
          <p:nvPr/>
        </p:nvPicPr>
        <p:blipFill>
          <a:blip r:embed="rId6"/>
          <a:stretch>
            <a:fillRect/>
          </a:stretch>
        </p:blipFill>
        <p:spPr>
          <a:xfrm>
            <a:off x="8291072" y="5281461"/>
            <a:ext cx="3504080" cy="763710"/>
          </a:xfrm>
          <a:prstGeom prst="rect">
            <a:avLst/>
          </a:prstGeom>
        </p:spPr>
      </p:pic>
      <p:pic>
        <p:nvPicPr>
          <p:cNvPr id="19" name="图片 18">
            <a:extLst>
              <a:ext uri="{FF2B5EF4-FFF2-40B4-BE49-F238E27FC236}">
                <a16:creationId xmlns:a16="http://schemas.microsoft.com/office/drawing/2014/main" id="{D8E42127-997C-428B-901D-30354B2365C0}"/>
              </a:ext>
            </a:extLst>
          </p:cNvPr>
          <p:cNvPicPr>
            <a:picLocks noChangeAspect="1"/>
          </p:cNvPicPr>
          <p:nvPr/>
        </p:nvPicPr>
        <p:blipFill>
          <a:blip r:embed="rId7"/>
          <a:stretch>
            <a:fillRect/>
          </a:stretch>
        </p:blipFill>
        <p:spPr>
          <a:xfrm>
            <a:off x="704013" y="4514739"/>
            <a:ext cx="7420083" cy="2176133"/>
          </a:xfrm>
          <a:prstGeom prst="rect">
            <a:avLst/>
          </a:prstGeom>
        </p:spPr>
      </p:pic>
      <p:sp>
        <p:nvSpPr>
          <p:cNvPr id="16" name="文本框 15">
            <a:extLst>
              <a:ext uri="{FF2B5EF4-FFF2-40B4-BE49-F238E27FC236}">
                <a16:creationId xmlns:a16="http://schemas.microsoft.com/office/drawing/2014/main" id="{CBF0CEFC-5EE7-4888-B072-E624DCD24322}"/>
              </a:ext>
            </a:extLst>
          </p:cNvPr>
          <p:cNvSpPr txBox="1"/>
          <p:nvPr/>
        </p:nvSpPr>
        <p:spPr>
          <a:xfrm>
            <a:off x="704013" y="1902263"/>
            <a:ext cx="11005035" cy="646331"/>
          </a:xfrm>
          <a:prstGeom prst="rect">
            <a:avLst/>
          </a:prstGeom>
          <a:noFill/>
        </p:spPr>
        <p:txBody>
          <a:bodyPr wrap="square">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主要方法</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是利用数据收集截止日期最近一个月是否有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release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的提交来作为是否活跃的门槛并给仓库打标签，接着利用随机森林模型对多个特征的时间序列进行建模并输出分类结果，也是一个分类任务</a:t>
            </a:r>
          </a:p>
        </p:txBody>
      </p:sp>
      <p:sp>
        <p:nvSpPr>
          <p:cNvPr id="17" name="文本框 16">
            <a:extLst>
              <a:ext uri="{FF2B5EF4-FFF2-40B4-BE49-F238E27FC236}">
                <a16:creationId xmlns:a16="http://schemas.microsoft.com/office/drawing/2014/main" id="{FCFC47B3-BF38-4C93-B079-284647366BA1}"/>
              </a:ext>
            </a:extLst>
          </p:cNvPr>
          <p:cNvSpPr txBox="1"/>
          <p:nvPr/>
        </p:nvSpPr>
        <p:spPr>
          <a:xfrm>
            <a:off x="728240" y="3716749"/>
            <a:ext cx="10980808"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是其打标签的方法，与上一篇论文相似，该方法对仓库是否保持活跃的判断仅仅依赖于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release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事件，没有对仓库的其他属性综合考虑。</a:t>
            </a:r>
          </a:p>
        </p:txBody>
      </p:sp>
    </p:spTree>
    <p:extLst>
      <p:ext uri="{BB962C8B-B14F-4D97-AF65-F5344CB8AC3E}">
        <p14:creationId xmlns:p14="http://schemas.microsoft.com/office/powerpoint/2010/main" val="2392269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研究现状总结</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5CD74249-B1D8-480C-ADD7-46C7E431A12E}"/>
              </a:ext>
            </a:extLst>
          </p:cNvPr>
          <p:cNvSpPr txBox="1"/>
          <p:nvPr/>
        </p:nvSpPr>
        <p:spPr>
          <a:xfrm>
            <a:off x="1357259" y="1997839"/>
            <a:ext cx="9843247" cy="313932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通过上述三个文献对目前研究</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现状的问题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做一个总的描述：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基于分类模型的训练数据标签问题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：两篇基于时间序列数据进行分类的文章在思路上类似的，二者给训练数据打标签时都仅仅只考虑仓库活动数据的某个单一属性，没有对仓库活跃数据进行充分的利用，同时</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仓库是否活跃的标签缺乏统一标准</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分数计算方式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目前的分数计算方式一个是基于时间序列内事件数量的线性多项式，权重的拟定不透明且无法对仓库进行统一标准的活跃度评定，同时由于使用的是指标绝对值，即使权重公开也无法将大型和小型仓库放入同一个尺度比较。另外是基于分类模型给出的分类概率放缩到一个分数，这样分数会与训练数据的标签有关，而目前研究工作中的训练数据打标签的方式存在不合理之处。</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85215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研究现状总结</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5CD74249-B1D8-480C-ADD7-46C7E431A12E}"/>
              </a:ext>
            </a:extLst>
          </p:cNvPr>
          <p:cNvSpPr txBox="1"/>
          <p:nvPr/>
        </p:nvSpPr>
        <p:spPr>
          <a:xfrm>
            <a:off x="1357259" y="1997839"/>
            <a:ext cx="9843247" cy="2585323"/>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因此在这里我提出本文的两个贡献点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一个无需活跃标签的</a:t>
            </a:r>
            <a:r>
              <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OSS</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仓库活动时间序列数据集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：在没有统一的仓库活跃标准的情况下，将目光放到活动指标本身是比拟定一个活跃标签更合理的选择。同时该数据集的时间粒度更细，能够同时用于多种时间粒度的科研任务。</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一个公平的仓库活跃度评分</a:t>
            </a:r>
            <a:r>
              <a:rPr lang="zh-CN" altLang="en-US" dirty="0">
                <a:latin typeface="Times New Roman" panose="02020603050405020304" pitchFamily="18" charset="0"/>
                <a:ea typeface="宋体" panose="02010600030101010101" pitchFamily="2" charset="-122"/>
                <a:cs typeface="Times New Roman" panose="02020603050405020304" pitchFamily="18" charset="0"/>
              </a:rPr>
              <a:t>：针对之前提到的不公开权重以及指标绝对值的情况，在数据集中我们将大型和小型的仓库的活动数据范围放缩到同一个标准，并且对采用的活动数据在结果计算的时的权重公开且统一标准。另外也规避了分类模型预测时对标签的依赖问题。</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5256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2EAA788-B0BF-4A7A-8562-61D2CF3526CC}"/>
              </a:ext>
            </a:extLst>
          </p:cNvPr>
          <p:cNvGrpSpPr/>
          <p:nvPr/>
        </p:nvGrpSpPr>
        <p:grpSpPr>
          <a:xfrm>
            <a:off x="4710458" y="6252078"/>
            <a:ext cx="2101388" cy="338554"/>
            <a:chOff x="5796742" y="5531427"/>
            <a:chExt cx="2101388" cy="338554"/>
          </a:xfrm>
        </p:grpSpPr>
        <p:sp>
          <p:nvSpPr>
            <p:cNvPr id="4" name="文本框 3">
              <a:extLst>
                <a:ext uri="{FF2B5EF4-FFF2-40B4-BE49-F238E27FC236}">
                  <a16:creationId xmlns:a16="http://schemas.microsoft.com/office/drawing/2014/main" id="{EFBFE92F-5331-47AC-8DC3-2E0EF7E914F6}"/>
                </a:ext>
              </a:extLst>
            </p:cNvPr>
            <p:cNvSpPr txBox="1"/>
            <p:nvPr/>
          </p:nvSpPr>
          <p:spPr>
            <a:xfrm>
              <a:off x="5796742" y="5531427"/>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      GitHub events data</a:t>
              </a:r>
              <a:endParaRPr lang="zh-CN" altLang="en-US" sz="1600" dirty="0">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EBDAA8AB-6236-4E25-853F-F58BD5189E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5020" y="5556396"/>
              <a:ext cx="288616" cy="288616"/>
            </a:xfrm>
            <a:prstGeom prst="rect">
              <a:avLst/>
            </a:prstGeom>
          </p:spPr>
        </p:pic>
      </p:grpSp>
      <p:sp>
        <p:nvSpPr>
          <p:cNvPr id="8" name="文本框 7">
            <a:extLst>
              <a:ext uri="{FF2B5EF4-FFF2-40B4-BE49-F238E27FC236}">
                <a16:creationId xmlns:a16="http://schemas.microsoft.com/office/drawing/2014/main" id="{BD041304-693B-4D47-974B-8968E6ACEF8D}"/>
              </a:ext>
            </a:extLst>
          </p:cNvPr>
          <p:cNvSpPr txBox="1"/>
          <p:nvPr/>
        </p:nvSpPr>
        <p:spPr>
          <a:xfrm>
            <a:off x="4719837" y="5239210"/>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Data </a:t>
            </a:r>
            <a:r>
              <a:rPr lang="en-US" altLang="zh-CN" sz="1600" dirty="0" err="1">
                <a:latin typeface="Times New Roman" panose="02020603050405020304" pitchFamily="18" charset="0"/>
                <a:cs typeface="Times New Roman" panose="02020603050405020304" pitchFamily="18" charset="0"/>
              </a:rPr>
              <a:t>ClearFlow</a:t>
            </a:r>
            <a:endParaRPr lang="zh-CN" altLang="en-US" sz="1600" dirty="0">
              <a:latin typeface="Times New Roman" panose="02020603050405020304" pitchFamily="18" charset="0"/>
              <a:cs typeface="Times New Roman" panose="02020603050405020304" pitchFamily="18" charset="0"/>
            </a:endParaRPr>
          </a:p>
        </p:txBody>
      </p:sp>
      <p:cxnSp>
        <p:nvCxnSpPr>
          <p:cNvPr id="83" name="直接箭头连接符 82">
            <a:extLst>
              <a:ext uri="{FF2B5EF4-FFF2-40B4-BE49-F238E27FC236}">
                <a16:creationId xmlns:a16="http://schemas.microsoft.com/office/drawing/2014/main" id="{1F1E8EFF-01DB-4F38-B112-9A6E3EE676D1}"/>
              </a:ext>
            </a:extLst>
          </p:cNvPr>
          <p:cNvCxnSpPr>
            <a:stCxn id="4" idx="0"/>
            <a:endCxn id="8" idx="2"/>
          </p:cNvCxnSpPr>
          <p:nvPr/>
        </p:nvCxnSpPr>
        <p:spPr>
          <a:xfrm flipV="1">
            <a:off x="5761152" y="5577764"/>
            <a:ext cx="9379" cy="674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EA7532F5-7761-458E-BDA3-EAC78825E313}"/>
              </a:ext>
            </a:extLst>
          </p:cNvPr>
          <p:cNvSpPr txBox="1"/>
          <p:nvPr/>
        </p:nvSpPr>
        <p:spPr>
          <a:xfrm>
            <a:off x="4716136" y="4375309"/>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Predictor</a:t>
            </a:r>
            <a:endParaRPr lang="zh-CN" altLang="en-US" sz="1600" dirty="0">
              <a:latin typeface="Times New Roman" panose="02020603050405020304" pitchFamily="18" charset="0"/>
              <a:cs typeface="Times New Roman" panose="02020603050405020304" pitchFamily="18" charset="0"/>
            </a:endParaRPr>
          </a:p>
        </p:txBody>
      </p:sp>
      <p:cxnSp>
        <p:nvCxnSpPr>
          <p:cNvPr id="86" name="直接箭头连接符 85">
            <a:extLst>
              <a:ext uri="{FF2B5EF4-FFF2-40B4-BE49-F238E27FC236}">
                <a16:creationId xmlns:a16="http://schemas.microsoft.com/office/drawing/2014/main" id="{E38BF3FC-44F8-49CA-A495-3C3AA2219145}"/>
              </a:ext>
            </a:extLst>
          </p:cNvPr>
          <p:cNvCxnSpPr>
            <a:stCxn id="8" idx="0"/>
            <a:endCxn id="84" idx="2"/>
          </p:cNvCxnSpPr>
          <p:nvPr/>
        </p:nvCxnSpPr>
        <p:spPr>
          <a:xfrm flipH="1" flipV="1">
            <a:off x="5766830" y="4713863"/>
            <a:ext cx="3701" cy="5253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F117C115-4586-456E-A253-825F91DBEE1A}"/>
              </a:ext>
            </a:extLst>
          </p:cNvPr>
          <p:cNvSpPr txBox="1"/>
          <p:nvPr/>
        </p:nvSpPr>
        <p:spPr>
          <a:xfrm>
            <a:off x="4710458" y="3437598"/>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Predict data</a:t>
            </a:r>
            <a:endParaRPr lang="zh-CN" altLang="en-US" sz="1600" dirty="0">
              <a:latin typeface="Times New Roman" panose="02020603050405020304" pitchFamily="18" charset="0"/>
              <a:cs typeface="Times New Roman" panose="02020603050405020304" pitchFamily="18" charset="0"/>
            </a:endParaRPr>
          </a:p>
        </p:txBody>
      </p:sp>
      <p:cxnSp>
        <p:nvCxnSpPr>
          <p:cNvPr id="93" name="直接箭头连接符 92">
            <a:extLst>
              <a:ext uri="{FF2B5EF4-FFF2-40B4-BE49-F238E27FC236}">
                <a16:creationId xmlns:a16="http://schemas.microsoft.com/office/drawing/2014/main" id="{1C63F348-D56A-4E83-8CD0-7575A9CEEA99}"/>
              </a:ext>
            </a:extLst>
          </p:cNvPr>
          <p:cNvCxnSpPr>
            <a:stCxn id="84" idx="0"/>
            <a:endCxn id="90" idx="2"/>
          </p:cNvCxnSpPr>
          <p:nvPr/>
        </p:nvCxnSpPr>
        <p:spPr>
          <a:xfrm flipH="1" flipV="1">
            <a:off x="5761152" y="3776152"/>
            <a:ext cx="5678" cy="5991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B7CDAA81-52A4-46EE-8243-6D5C4378767F}"/>
              </a:ext>
            </a:extLst>
          </p:cNvPr>
          <p:cNvSpPr txBox="1"/>
          <p:nvPr/>
        </p:nvSpPr>
        <p:spPr>
          <a:xfrm>
            <a:off x="4704297" y="2162452"/>
            <a:ext cx="2101388" cy="584775"/>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Repository</a:t>
            </a:r>
          </a:p>
          <a:p>
            <a:pPr algn="ctr"/>
            <a:r>
              <a:rPr lang="en-US" altLang="zh-CN" sz="1600" dirty="0">
                <a:latin typeface="Times New Roman" panose="02020603050405020304" pitchFamily="18" charset="0"/>
                <a:cs typeface="Times New Roman" panose="02020603050405020304" pitchFamily="18" charset="0"/>
              </a:rPr>
              <a:t>activity score</a:t>
            </a:r>
            <a:endParaRPr lang="zh-CN" altLang="en-US" sz="1600" dirty="0">
              <a:latin typeface="Times New Roman" panose="02020603050405020304" pitchFamily="18" charset="0"/>
              <a:cs typeface="Times New Roman" panose="02020603050405020304" pitchFamily="18" charset="0"/>
            </a:endParaRPr>
          </a:p>
        </p:txBody>
      </p:sp>
      <p:cxnSp>
        <p:nvCxnSpPr>
          <p:cNvPr id="98" name="直接箭头连接符 97">
            <a:extLst>
              <a:ext uri="{FF2B5EF4-FFF2-40B4-BE49-F238E27FC236}">
                <a16:creationId xmlns:a16="http://schemas.microsoft.com/office/drawing/2014/main" id="{F049C790-70BE-4D7E-965F-2BBE5D46DE8B}"/>
              </a:ext>
            </a:extLst>
          </p:cNvPr>
          <p:cNvCxnSpPr>
            <a:stCxn id="90" idx="0"/>
            <a:endCxn id="96" idx="2"/>
          </p:cNvCxnSpPr>
          <p:nvPr/>
        </p:nvCxnSpPr>
        <p:spPr>
          <a:xfrm flipH="1" flipV="1">
            <a:off x="5754991" y="2747227"/>
            <a:ext cx="6161" cy="690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4" name="组合 203">
            <a:extLst>
              <a:ext uri="{FF2B5EF4-FFF2-40B4-BE49-F238E27FC236}">
                <a16:creationId xmlns:a16="http://schemas.microsoft.com/office/drawing/2014/main" id="{AB5FC096-6312-4BFE-A93C-1FD819049977}"/>
              </a:ext>
            </a:extLst>
          </p:cNvPr>
          <p:cNvGrpSpPr/>
          <p:nvPr/>
        </p:nvGrpSpPr>
        <p:grpSpPr>
          <a:xfrm>
            <a:off x="7138432" y="2460822"/>
            <a:ext cx="1803308" cy="4155639"/>
            <a:chOff x="7237709" y="3388471"/>
            <a:chExt cx="1803308" cy="3310342"/>
          </a:xfrm>
        </p:grpSpPr>
        <p:grpSp>
          <p:nvGrpSpPr>
            <p:cNvPr id="195" name="组合 194">
              <a:extLst>
                <a:ext uri="{FF2B5EF4-FFF2-40B4-BE49-F238E27FC236}">
                  <a16:creationId xmlns:a16="http://schemas.microsoft.com/office/drawing/2014/main" id="{F882A460-5266-414E-8440-E827170A9942}"/>
                </a:ext>
              </a:extLst>
            </p:cNvPr>
            <p:cNvGrpSpPr/>
            <p:nvPr/>
          </p:nvGrpSpPr>
          <p:grpSpPr>
            <a:xfrm>
              <a:off x="7293042" y="3447321"/>
              <a:ext cx="1673224" cy="3227809"/>
              <a:chOff x="7534197" y="3452534"/>
              <a:chExt cx="1673224" cy="3227809"/>
            </a:xfrm>
          </p:grpSpPr>
          <p:sp>
            <p:nvSpPr>
              <p:cNvPr id="150" name="文本框 149">
                <a:extLst>
                  <a:ext uri="{FF2B5EF4-FFF2-40B4-BE49-F238E27FC236}">
                    <a16:creationId xmlns:a16="http://schemas.microsoft.com/office/drawing/2014/main" id="{C0F9F103-E9D0-4DAC-8103-0503AA09CF3C}"/>
                  </a:ext>
                </a:extLst>
              </p:cNvPr>
              <p:cNvSpPr txBox="1"/>
              <p:nvPr/>
            </p:nvSpPr>
            <p:spPr>
              <a:xfrm>
                <a:off x="7734472" y="6449511"/>
                <a:ext cx="131716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x</a:t>
                </a:r>
                <a:r>
                  <a:rPr lang="en-US" altLang="zh-CN" sz="900" baseline="30000" dirty="0">
                    <a:latin typeface="Times New Roman" panose="02020603050405020304" pitchFamily="18" charset="0"/>
                    <a:cs typeface="Times New Roman" panose="02020603050405020304" pitchFamily="18" charset="0"/>
                  </a:rPr>
                  <a:t>(</a:t>
                </a:r>
                <a:r>
                  <a:rPr lang="zh-CN" altLang="en-US" sz="900" baseline="30000" dirty="0">
                    <a:latin typeface="Times New Roman" panose="02020603050405020304" pitchFamily="18" charset="0"/>
                    <a:cs typeface="Times New Roman" panose="02020603050405020304" pitchFamily="18" charset="0"/>
                  </a:rPr>
                  <a:t>𝑖</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 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p:grpSp>
            <p:nvGrpSpPr>
              <p:cNvPr id="153" name="组合 152">
                <a:extLst>
                  <a:ext uri="{FF2B5EF4-FFF2-40B4-BE49-F238E27FC236}">
                    <a16:creationId xmlns:a16="http://schemas.microsoft.com/office/drawing/2014/main" id="{7405286C-445A-4D27-B6AB-48242FEA93B8}"/>
                  </a:ext>
                </a:extLst>
              </p:cNvPr>
              <p:cNvGrpSpPr/>
              <p:nvPr/>
            </p:nvGrpSpPr>
            <p:grpSpPr>
              <a:xfrm>
                <a:off x="7534197" y="3452534"/>
                <a:ext cx="1673224" cy="2965412"/>
                <a:chOff x="7617289" y="3452534"/>
                <a:chExt cx="1673224" cy="2965412"/>
              </a:xfrm>
            </p:grpSpPr>
            <p:grpSp>
              <p:nvGrpSpPr>
                <p:cNvPr id="149" name="组合 148">
                  <a:extLst>
                    <a:ext uri="{FF2B5EF4-FFF2-40B4-BE49-F238E27FC236}">
                      <a16:creationId xmlns:a16="http://schemas.microsoft.com/office/drawing/2014/main" id="{6965DF47-BD2E-4252-9D52-87B006233B9D}"/>
                    </a:ext>
                  </a:extLst>
                </p:cNvPr>
                <p:cNvGrpSpPr/>
                <p:nvPr/>
              </p:nvGrpSpPr>
              <p:grpSpPr>
                <a:xfrm>
                  <a:off x="7617289" y="3666282"/>
                  <a:ext cx="1673224" cy="2751664"/>
                  <a:chOff x="7610475" y="3979336"/>
                  <a:chExt cx="1673224" cy="2751664"/>
                </a:xfrm>
              </p:grpSpPr>
              <p:sp>
                <p:nvSpPr>
                  <p:cNvPr id="111" name="文本框 110">
                    <a:extLst>
                      <a:ext uri="{FF2B5EF4-FFF2-40B4-BE49-F238E27FC236}">
                        <a16:creationId xmlns:a16="http://schemas.microsoft.com/office/drawing/2014/main" id="{64C8224F-BEB7-4AFE-9A99-2F4047EC6D33}"/>
                      </a:ext>
                    </a:extLst>
                  </p:cNvPr>
                  <p:cNvSpPr txBox="1"/>
                  <p:nvPr/>
                </p:nvSpPr>
                <p:spPr>
                  <a:xfrm>
                    <a:off x="7733183" y="5224945"/>
                    <a:ext cx="1477248" cy="230832"/>
                  </a:xfrm>
                  <a:prstGeom prst="rect">
                    <a:avLst/>
                  </a:prstGeom>
                  <a:solidFill>
                    <a:schemeClr val="accent4">
                      <a:lumMod val="40000"/>
                      <a:lumOff val="60000"/>
                    </a:schemeClr>
                  </a:solidFill>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 Transformer Backbone</a:t>
                    </a:r>
                    <a:endParaRPr lang="zh-CN" altLang="en-US" sz="900" dirty="0">
                      <a:latin typeface="Times New Roman" panose="02020603050405020304" pitchFamily="18" charset="0"/>
                      <a:cs typeface="Times New Roman" panose="02020603050405020304" pitchFamily="18" charset="0"/>
                    </a:endParaRPr>
                  </a:p>
                </p:txBody>
              </p:sp>
              <p:grpSp>
                <p:nvGrpSpPr>
                  <p:cNvPr id="128" name="组合 127">
                    <a:extLst>
                      <a:ext uri="{FF2B5EF4-FFF2-40B4-BE49-F238E27FC236}">
                        <a16:creationId xmlns:a16="http://schemas.microsoft.com/office/drawing/2014/main" id="{8D056FA7-2458-4012-ACCA-FBAF6B64FC8C}"/>
                      </a:ext>
                    </a:extLst>
                  </p:cNvPr>
                  <p:cNvGrpSpPr/>
                  <p:nvPr/>
                </p:nvGrpSpPr>
                <p:grpSpPr>
                  <a:xfrm>
                    <a:off x="7610475" y="5718175"/>
                    <a:ext cx="1673224" cy="1012825"/>
                    <a:chOff x="7610475" y="5718175"/>
                    <a:chExt cx="1673224" cy="1012825"/>
                  </a:xfrm>
                </p:grpSpPr>
                <p:pic>
                  <p:nvPicPr>
                    <p:cNvPr id="101" name="图片 100">
                      <a:extLst>
                        <a:ext uri="{FF2B5EF4-FFF2-40B4-BE49-F238E27FC236}">
                          <a16:creationId xmlns:a16="http://schemas.microsoft.com/office/drawing/2014/main" id="{F78555C6-9957-47C6-B217-1A29BD21E6BD}"/>
                        </a:ext>
                      </a:extLst>
                    </p:cNvPr>
                    <p:cNvPicPr>
                      <a:picLocks noChangeAspect="1"/>
                    </p:cNvPicPr>
                    <p:nvPr/>
                  </p:nvPicPr>
                  <p:blipFill>
                    <a:blip r:embed="rId5"/>
                    <a:stretch>
                      <a:fillRect/>
                    </a:stretch>
                  </p:blipFill>
                  <p:spPr>
                    <a:xfrm rot="16200000">
                      <a:off x="7399856" y="6124907"/>
                      <a:ext cx="874920" cy="166078"/>
                    </a:xfrm>
                    <a:prstGeom prst="rect">
                      <a:avLst/>
                    </a:prstGeom>
                    <a:ln w="3175">
                      <a:solidFill>
                        <a:schemeClr val="tx1"/>
                      </a:solidFill>
                    </a:ln>
                  </p:spPr>
                </p:pic>
                <p:pic>
                  <p:nvPicPr>
                    <p:cNvPr id="103" name="图片 102">
                      <a:extLst>
                        <a:ext uri="{FF2B5EF4-FFF2-40B4-BE49-F238E27FC236}">
                          <a16:creationId xmlns:a16="http://schemas.microsoft.com/office/drawing/2014/main" id="{A8859CE0-B948-42FD-A602-DF3D40C0B530}"/>
                        </a:ext>
                      </a:extLst>
                    </p:cNvPr>
                    <p:cNvPicPr>
                      <a:picLocks noChangeAspect="1"/>
                    </p:cNvPicPr>
                    <p:nvPr/>
                  </p:nvPicPr>
                  <p:blipFill>
                    <a:blip r:embed="rId6"/>
                    <a:stretch>
                      <a:fillRect/>
                    </a:stretch>
                  </p:blipFill>
                  <p:spPr>
                    <a:xfrm rot="16200000">
                      <a:off x="8034742" y="6124907"/>
                      <a:ext cx="874921" cy="166077"/>
                    </a:xfrm>
                    <a:prstGeom prst="rect">
                      <a:avLst/>
                    </a:prstGeom>
                    <a:ln w="3175">
                      <a:solidFill>
                        <a:schemeClr val="tx1"/>
                      </a:solidFill>
                    </a:ln>
                  </p:spPr>
                </p:pic>
                <p:pic>
                  <p:nvPicPr>
                    <p:cNvPr id="105" name="图片 104">
                      <a:extLst>
                        <a:ext uri="{FF2B5EF4-FFF2-40B4-BE49-F238E27FC236}">
                          <a16:creationId xmlns:a16="http://schemas.microsoft.com/office/drawing/2014/main" id="{BD41B2CB-3E3E-4940-9763-5EE8DF3FB3FB}"/>
                        </a:ext>
                      </a:extLst>
                    </p:cNvPr>
                    <p:cNvPicPr>
                      <a:picLocks noChangeAspect="1"/>
                    </p:cNvPicPr>
                    <p:nvPr/>
                  </p:nvPicPr>
                  <p:blipFill>
                    <a:blip r:embed="rId7"/>
                    <a:stretch>
                      <a:fillRect/>
                    </a:stretch>
                  </p:blipFill>
                  <p:spPr>
                    <a:xfrm rot="16200000">
                      <a:off x="8669627" y="6124906"/>
                      <a:ext cx="874922" cy="166078"/>
                    </a:xfrm>
                    <a:prstGeom prst="rect">
                      <a:avLst/>
                    </a:prstGeom>
                    <a:ln w="3175">
                      <a:solidFill>
                        <a:schemeClr val="tx1"/>
                      </a:solidFill>
                    </a:ln>
                  </p:spPr>
                </p:pic>
                <p:pic>
                  <p:nvPicPr>
                    <p:cNvPr id="107" name="图片 106">
                      <a:extLst>
                        <a:ext uri="{FF2B5EF4-FFF2-40B4-BE49-F238E27FC236}">
                          <a16:creationId xmlns:a16="http://schemas.microsoft.com/office/drawing/2014/main" id="{77DDE351-9846-4988-86EE-A05121BF3501}"/>
                        </a:ext>
                      </a:extLst>
                    </p:cNvPr>
                    <p:cNvPicPr>
                      <a:picLocks noChangeAspect="1"/>
                    </p:cNvPicPr>
                    <p:nvPr/>
                  </p:nvPicPr>
                  <p:blipFill>
                    <a:blip r:embed="rId8"/>
                    <a:stretch>
                      <a:fillRect/>
                    </a:stretch>
                  </p:blipFill>
                  <p:spPr>
                    <a:xfrm rot="16200000">
                      <a:off x="8352184" y="6124906"/>
                      <a:ext cx="874922" cy="166078"/>
                    </a:xfrm>
                    <a:prstGeom prst="rect">
                      <a:avLst/>
                    </a:prstGeom>
                    <a:ln w="3175">
                      <a:solidFill>
                        <a:schemeClr val="tx1"/>
                      </a:solidFill>
                    </a:ln>
                  </p:spPr>
                </p:pic>
                <p:pic>
                  <p:nvPicPr>
                    <p:cNvPr id="109" name="图片 108">
                      <a:extLst>
                        <a:ext uri="{FF2B5EF4-FFF2-40B4-BE49-F238E27FC236}">
                          <a16:creationId xmlns:a16="http://schemas.microsoft.com/office/drawing/2014/main" id="{FED88AFE-DDA5-4B8D-9243-E1AE0969E232}"/>
                        </a:ext>
                      </a:extLst>
                    </p:cNvPr>
                    <p:cNvPicPr>
                      <a:picLocks noChangeAspect="1"/>
                    </p:cNvPicPr>
                    <p:nvPr/>
                  </p:nvPicPr>
                  <p:blipFill>
                    <a:blip r:embed="rId9"/>
                    <a:stretch>
                      <a:fillRect/>
                    </a:stretch>
                  </p:blipFill>
                  <p:spPr>
                    <a:xfrm rot="16200000">
                      <a:off x="7717298" y="6124906"/>
                      <a:ext cx="874921" cy="166078"/>
                    </a:xfrm>
                    <a:prstGeom prst="rect">
                      <a:avLst/>
                    </a:prstGeom>
                    <a:ln w="3175">
                      <a:solidFill>
                        <a:schemeClr val="tx1"/>
                      </a:solidFill>
                    </a:ln>
                  </p:spPr>
                </p:pic>
                <p:sp>
                  <p:nvSpPr>
                    <p:cNvPr id="112" name="矩形: 圆角 111">
                      <a:extLst>
                        <a:ext uri="{FF2B5EF4-FFF2-40B4-BE49-F238E27FC236}">
                          <a16:creationId xmlns:a16="http://schemas.microsoft.com/office/drawing/2014/main" id="{1966802C-20B6-4355-9668-A1F704AE1C8D}"/>
                        </a:ext>
                      </a:extLst>
                    </p:cNvPr>
                    <p:cNvSpPr/>
                    <p:nvPr/>
                  </p:nvSpPr>
                  <p:spPr>
                    <a:xfrm>
                      <a:off x="7610475" y="5718175"/>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5" name="直接箭头连接符 114">
                    <a:extLst>
                      <a:ext uri="{FF2B5EF4-FFF2-40B4-BE49-F238E27FC236}">
                        <a16:creationId xmlns:a16="http://schemas.microsoft.com/office/drawing/2014/main" id="{8BD21439-C7A0-47A0-A6EE-37A9BEF16F75}"/>
                      </a:ext>
                    </a:extLst>
                  </p:cNvPr>
                  <p:cNvCxnSpPr>
                    <a:cxnSpLocks/>
                  </p:cNvCxnSpPr>
                  <p:nvPr/>
                </p:nvCxnSpPr>
                <p:spPr>
                  <a:xfrm flipV="1">
                    <a:off x="7832056" y="545577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0758AEC1-CB46-4F54-9896-D79DD1C8B41A}"/>
                      </a:ext>
                    </a:extLst>
                  </p:cNvPr>
                  <p:cNvCxnSpPr>
                    <a:cxnSpLocks/>
                    <a:stCxn id="109" idx="3"/>
                  </p:cNvCxnSpPr>
                  <p:nvPr/>
                </p:nvCxnSpPr>
                <p:spPr>
                  <a:xfrm flipV="1">
                    <a:off x="8154759" y="5455775"/>
                    <a:ext cx="1"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C68BF3A9-DD1E-42FC-A65D-6BBE6CE0DE38}"/>
                      </a:ext>
                    </a:extLst>
                  </p:cNvPr>
                  <p:cNvCxnSpPr>
                    <a:cxnSpLocks/>
                    <a:stCxn id="103" idx="3"/>
                    <a:endCxn id="111" idx="2"/>
                  </p:cNvCxnSpPr>
                  <p:nvPr/>
                </p:nvCxnSpPr>
                <p:spPr>
                  <a:xfrm flipH="1" flipV="1">
                    <a:off x="8471807" y="5455777"/>
                    <a:ext cx="396" cy="314708"/>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4E604F2E-C351-4BE1-B319-973C4A8655D7}"/>
                      </a:ext>
                    </a:extLst>
                  </p:cNvPr>
                  <p:cNvCxnSpPr>
                    <a:stCxn id="107" idx="3"/>
                  </p:cNvCxnSpPr>
                  <p:nvPr/>
                </p:nvCxnSpPr>
                <p:spPr>
                  <a:xfrm flipV="1">
                    <a:off x="8789645" y="5455775"/>
                    <a:ext cx="0" cy="314709"/>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8BCC9B9C-C98D-47AF-A3F3-6162BFA6B2E0}"/>
                      </a:ext>
                    </a:extLst>
                  </p:cNvPr>
                  <p:cNvCxnSpPr>
                    <a:stCxn id="105" idx="3"/>
                  </p:cNvCxnSpPr>
                  <p:nvPr/>
                </p:nvCxnSpPr>
                <p:spPr>
                  <a:xfrm flipV="1">
                    <a:off x="9107088" y="5455775"/>
                    <a:ext cx="0" cy="314709"/>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130" name="图片 129">
                    <a:extLst>
                      <a:ext uri="{FF2B5EF4-FFF2-40B4-BE49-F238E27FC236}">
                        <a16:creationId xmlns:a16="http://schemas.microsoft.com/office/drawing/2014/main" id="{2C63BAB7-717A-4E02-B505-00B7BCBD2175}"/>
                      </a:ext>
                    </a:extLst>
                  </p:cNvPr>
                  <p:cNvPicPr>
                    <a:picLocks noChangeAspect="1"/>
                  </p:cNvPicPr>
                  <p:nvPr/>
                </p:nvPicPr>
                <p:blipFill>
                  <a:blip r:embed="rId10"/>
                  <a:stretch>
                    <a:fillRect/>
                  </a:stretch>
                </p:blipFill>
                <p:spPr>
                  <a:xfrm rot="16200000">
                    <a:off x="7394250" y="4385092"/>
                    <a:ext cx="874922" cy="171764"/>
                  </a:xfrm>
                  <a:prstGeom prst="rect">
                    <a:avLst/>
                  </a:prstGeom>
                  <a:ln w="3175">
                    <a:solidFill>
                      <a:schemeClr val="tx1"/>
                    </a:solidFill>
                  </a:ln>
                </p:spPr>
              </p:pic>
              <p:pic>
                <p:nvPicPr>
                  <p:cNvPr id="132" name="图片 131">
                    <a:extLst>
                      <a:ext uri="{FF2B5EF4-FFF2-40B4-BE49-F238E27FC236}">
                        <a16:creationId xmlns:a16="http://schemas.microsoft.com/office/drawing/2014/main" id="{C89C660A-4829-45FA-BCE7-084B3C80CA8F}"/>
                      </a:ext>
                    </a:extLst>
                  </p:cNvPr>
                  <p:cNvPicPr>
                    <a:picLocks noChangeAspect="1"/>
                  </p:cNvPicPr>
                  <p:nvPr/>
                </p:nvPicPr>
                <p:blipFill>
                  <a:blip r:embed="rId11"/>
                  <a:stretch>
                    <a:fillRect/>
                  </a:stretch>
                </p:blipFill>
                <p:spPr>
                  <a:xfrm rot="16200000">
                    <a:off x="7712788" y="4385091"/>
                    <a:ext cx="874922" cy="171764"/>
                  </a:xfrm>
                  <a:prstGeom prst="rect">
                    <a:avLst/>
                  </a:prstGeom>
                  <a:ln w="3175">
                    <a:solidFill>
                      <a:schemeClr val="tx1"/>
                    </a:solidFill>
                  </a:ln>
                </p:spPr>
              </p:pic>
              <p:pic>
                <p:nvPicPr>
                  <p:cNvPr id="136" name="图片 135">
                    <a:extLst>
                      <a:ext uri="{FF2B5EF4-FFF2-40B4-BE49-F238E27FC236}">
                        <a16:creationId xmlns:a16="http://schemas.microsoft.com/office/drawing/2014/main" id="{AC5FB24E-2B3A-4F6C-AE2F-62D90F4E9B85}"/>
                      </a:ext>
                    </a:extLst>
                  </p:cNvPr>
                  <p:cNvPicPr>
                    <a:picLocks noChangeAspect="1"/>
                  </p:cNvPicPr>
                  <p:nvPr/>
                </p:nvPicPr>
                <p:blipFill>
                  <a:blip r:embed="rId12"/>
                  <a:stretch>
                    <a:fillRect/>
                  </a:stretch>
                </p:blipFill>
                <p:spPr>
                  <a:xfrm rot="16200000">
                    <a:off x="8031870" y="4386891"/>
                    <a:ext cx="874922" cy="171765"/>
                  </a:xfrm>
                  <a:prstGeom prst="rect">
                    <a:avLst/>
                  </a:prstGeom>
                  <a:ln w="3175">
                    <a:solidFill>
                      <a:schemeClr val="tx1"/>
                    </a:solidFill>
                  </a:ln>
                </p:spPr>
              </p:pic>
              <p:pic>
                <p:nvPicPr>
                  <p:cNvPr id="138" name="图片 137">
                    <a:extLst>
                      <a:ext uri="{FF2B5EF4-FFF2-40B4-BE49-F238E27FC236}">
                        <a16:creationId xmlns:a16="http://schemas.microsoft.com/office/drawing/2014/main" id="{DB207B63-5FBF-475A-912D-2DD9B9F84FCC}"/>
                      </a:ext>
                    </a:extLst>
                  </p:cNvPr>
                  <p:cNvPicPr>
                    <a:picLocks noChangeAspect="1"/>
                  </p:cNvPicPr>
                  <p:nvPr/>
                </p:nvPicPr>
                <p:blipFill>
                  <a:blip r:embed="rId13"/>
                  <a:stretch>
                    <a:fillRect/>
                  </a:stretch>
                </p:blipFill>
                <p:spPr>
                  <a:xfrm rot="5400000">
                    <a:off x="8349364" y="4385090"/>
                    <a:ext cx="874925" cy="171765"/>
                  </a:xfrm>
                  <a:prstGeom prst="rect">
                    <a:avLst/>
                  </a:prstGeom>
                  <a:ln w="3175">
                    <a:solidFill>
                      <a:schemeClr val="tx1"/>
                    </a:solidFill>
                  </a:ln>
                </p:spPr>
              </p:pic>
              <p:pic>
                <p:nvPicPr>
                  <p:cNvPr id="140" name="图片 139">
                    <a:extLst>
                      <a:ext uri="{FF2B5EF4-FFF2-40B4-BE49-F238E27FC236}">
                        <a16:creationId xmlns:a16="http://schemas.microsoft.com/office/drawing/2014/main" id="{1223B652-95CB-45C0-BFD8-F91C045F1024}"/>
                      </a:ext>
                    </a:extLst>
                  </p:cNvPr>
                  <p:cNvPicPr>
                    <a:picLocks noChangeAspect="1"/>
                  </p:cNvPicPr>
                  <p:nvPr/>
                </p:nvPicPr>
                <p:blipFill>
                  <a:blip r:embed="rId14"/>
                  <a:stretch>
                    <a:fillRect/>
                  </a:stretch>
                </p:blipFill>
                <p:spPr>
                  <a:xfrm rot="16200000">
                    <a:off x="8666783" y="4386890"/>
                    <a:ext cx="874925" cy="171764"/>
                  </a:xfrm>
                  <a:prstGeom prst="rect">
                    <a:avLst/>
                  </a:prstGeom>
                  <a:ln w="3175">
                    <a:solidFill>
                      <a:schemeClr val="tx1"/>
                    </a:solidFill>
                  </a:ln>
                </p:spPr>
              </p:pic>
              <p:cxnSp>
                <p:nvCxnSpPr>
                  <p:cNvPr id="142" name="直接箭头连接符 141">
                    <a:extLst>
                      <a:ext uri="{FF2B5EF4-FFF2-40B4-BE49-F238E27FC236}">
                        <a16:creationId xmlns:a16="http://schemas.microsoft.com/office/drawing/2014/main" id="{8F121E5D-C34F-43DA-A205-5F4F47EC02AC}"/>
                      </a:ext>
                    </a:extLst>
                  </p:cNvPr>
                  <p:cNvCxnSpPr>
                    <a:cxnSpLocks/>
                  </p:cNvCxnSpPr>
                  <p:nvPr/>
                </p:nvCxnSpPr>
                <p:spPr>
                  <a:xfrm flipV="1">
                    <a:off x="7831387"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6BC2CC84-AD89-49F5-976E-41A1207E0A33}"/>
                      </a:ext>
                    </a:extLst>
                  </p:cNvPr>
                  <p:cNvCxnSpPr>
                    <a:cxnSpLocks/>
                  </p:cNvCxnSpPr>
                  <p:nvPr/>
                </p:nvCxnSpPr>
                <p:spPr>
                  <a:xfrm flipV="1">
                    <a:off x="8152834"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07AEF666-00B6-4394-B32C-580169365C94}"/>
                      </a:ext>
                    </a:extLst>
                  </p:cNvPr>
                  <p:cNvCxnSpPr>
                    <a:cxnSpLocks/>
                  </p:cNvCxnSpPr>
                  <p:nvPr/>
                </p:nvCxnSpPr>
                <p:spPr>
                  <a:xfrm flipV="1">
                    <a:off x="8469331"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43B7BAB4-3289-4902-8BE8-45007CCA41B4}"/>
                      </a:ext>
                    </a:extLst>
                  </p:cNvPr>
                  <p:cNvCxnSpPr>
                    <a:cxnSpLocks/>
                  </p:cNvCxnSpPr>
                  <p:nvPr/>
                </p:nvCxnSpPr>
                <p:spPr>
                  <a:xfrm flipV="1">
                    <a:off x="8789250"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2F6EFAF9-4D4E-455E-8172-0CAEA847D7D1}"/>
                      </a:ext>
                    </a:extLst>
                  </p:cNvPr>
                  <p:cNvCxnSpPr>
                    <a:cxnSpLocks/>
                  </p:cNvCxnSpPr>
                  <p:nvPr/>
                </p:nvCxnSpPr>
                <p:spPr>
                  <a:xfrm flipV="1">
                    <a:off x="9107088"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47" name="矩形: 圆角 146">
                    <a:extLst>
                      <a:ext uri="{FF2B5EF4-FFF2-40B4-BE49-F238E27FC236}">
                        <a16:creationId xmlns:a16="http://schemas.microsoft.com/office/drawing/2014/main" id="{9C10AA25-B279-42C8-BD1F-B1EDC92ADC76}"/>
                      </a:ext>
                    </a:extLst>
                  </p:cNvPr>
                  <p:cNvSpPr/>
                  <p:nvPr/>
                </p:nvSpPr>
                <p:spPr>
                  <a:xfrm>
                    <a:off x="7610475" y="3979336"/>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DC1D7678-5901-4478-AB33-50BE2CB39B4E}"/>
                        </a:ext>
                      </a:extLst>
                    </p:cNvPr>
                    <p:cNvSpPr txBox="1"/>
                    <p:nvPr/>
                  </p:nvSpPr>
                  <p:spPr>
                    <a:xfrm>
                      <a:off x="7817564" y="3452534"/>
                      <a:ext cx="1320558"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oMath>
                      </a14:m>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mc:Choice>
              <mc:Fallback xmlns="">
                <p:sp>
                  <p:nvSpPr>
                    <p:cNvPr id="151" name="文本框 150">
                      <a:extLst>
                        <a:ext uri="{FF2B5EF4-FFF2-40B4-BE49-F238E27FC236}">
                          <a16:creationId xmlns:a16="http://schemas.microsoft.com/office/drawing/2014/main" id="{DC1D7678-5901-4478-AB33-50BE2CB39B4E}"/>
                        </a:ext>
                      </a:extLst>
                    </p:cNvPr>
                    <p:cNvSpPr txBox="1">
                      <a:spLocks noRot="1" noChangeAspect="1" noMove="1" noResize="1" noEditPoints="1" noAdjustHandles="1" noChangeArrowheads="1" noChangeShapeType="1" noTextEdit="1"/>
                    </p:cNvSpPr>
                    <p:nvPr/>
                  </p:nvSpPr>
                  <p:spPr>
                    <a:xfrm>
                      <a:off x="7817564" y="3452534"/>
                      <a:ext cx="1320558" cy="230832"/>
                    </a:xfrm>
                    <a:prstGeom prst="rect">
                      <a:avLst/>
                    </a:prstGeom>
                    <a:blipFill>
                      <a:blip r:embed="rId15"/>
                      <a:stretch>
                        <a:fillRect/>
                      </a:stretch>
                    </a:blipFill>
                  </p:spPr>
                  <p:txBody>
                    <a:bodyPr/>
                    <a:lstStyle/>
                    <a:p>
                      <a:r>
                        <a:rPr lang="zh-CN" altLang="en-US">
                          <a:noFill/>
                        </a:rPr>
                        <a:t> </a:t>
                      </a:r>
                    </a:p>
                  </p:txBody>
                </p:sp>
              </mc:Fallback>
            </mc:AlternateContent>
          </p:grpSp>
        </p:grpSp>
        <p:sp>
          <p:nvSpPr>
            <p:cNvPr id="202" name="矩形: 圆角 201">
              <a:extLst>
                <a:ext uri="{FF2B5EF4-FFF2-40B4-BE49-F238E27FC236}">
                  <a16:creationId xmlns:a16="http://schemas.microsoft.com/office/drawing/2014/main" id="{94D4E21B-CA7E-48CF-B072-975D4BF3E80C}"/>
                </a:ext>
              </a:extLst>
            </p:cNvPr>
            <p:cNvSpPr/>
            <p:nvPr/>
          </p:nvSpPr>
          <p:spPr>
            <a:xfrm>
              <a:off x="7237709" y="3388471"/>
              <a:ext cx="1803308" cy="3310342"/>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5" name="组合 204">
            <a:extLst>
              <a:ext uri="{FF2B5EF4-FFF2-40B4-BE49-F238E27FC236}">
                <a16:creationId xmlns:a16="http://schemas.microsoft.com/office/drawing/2014/main" id="{0CB3947F-8C3B-4F97-87C9-A90290452A42}"/>
              </a:ext>
            </a:extLst>
          </p:cNvPr>
          <p:cNvGrpSpPr/>
          <p:nvPr/>
        </p:nvGrpSpPr>
        <p:grpSpPr>
          <a:xfrm>
            <a:off x="9164444" y="2901347"/>
            <a:ext cx="2904124" cy="3327167"/>
            <a:chOff x="9144308" y="3384457"/>
            <a:chExt cx="2904124" cy="3327167"/>
          </a:xfrm>
        </p:grpSpPr>
        <p:grpSp>
          <p:nvGrpSpPr>
            <p:cNvPr id="176" name="组合 175">
              <a:extLst>
                <a:ext uri="{FF2B5EF4-FFF2-40B4-BE49-F238E27FC236}">
                  <a16:creationId xmlns:a16="http://schemas.microsoft.com/office/drawing/2014/main" id="{9DA572AB-4FDC-429A-B17F-00994310FCED}"/>
                </a:ext>
              </a:extLst>
            </p:cNvPr>
            <p:cNvGrpSpPr/>
            <p:nvPr/>
          </p:nvGrpSpPr>
          <p:grpSpPr>
            <a:xfrm>
              <a:off x="9317262" y="3556144"/>
              <a:ext cx="1986037" cy="3002553"/>
              <a:chOff x="9653780" y="3591521"/>
              <a:chExt cx="1986037" cy="3002553"/>
            </a:xfrm>
          </p:grpSpPr>
          <p:sp>
            <p:nvSpPr>
              <p:cNvPr id="148" name="文本框 147">
                <a:extLst>
                  <a:ext uri="{FF2B5EF4-FFF2-40B4-BE49-F238E27FC236}">
                    <a16:creationId xmlns:a16="http://schemas.microsoft.com/office/drawing/2014/main" id="{6DA60E5B-720B-4461-B876-926D3E2EF537}"/>
                  </a:ext>
                </a:extLst>
              </p:cNvPr>
              <p:cNvSpPr txBox="1"/>
              <p:nvPr/>
            </p:nvSpPr>
            <p:spPr>
              <a:xfrm>
                <a:off x="9664477" y="6363242"/>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Input Univariate Series</a:t>
                </a:r>
                <a:endParaRPr lang="zh-CN" altLang="en-US" sz="9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2DEE6BD0-4FA1-4400-9B8E-3FAE647C237B}"/>
                  </a:ext>
                </a:extLst>
              </p:cNvPr>
              <p:cNvSpPr txBox="1"/>
              <p:nvPr/>
            </p:nvSpPr>
            <p:spPr>
              <a:xfrm>
                <a:off x="9673857" y="6012144"/>
                <a:ext cx="1965960"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Instance Norm + Patching</a:t>
                </a:r>
                <a:endParaRPr lang="zh-CN" altLang="en-US" sz="900" dirty="0">
                  <a:latin typeface="Times New Roman" panose="02020603050405020304" pitchFamily="18" charset="0"/>
                  <a:cs typeface="Times New Roman" panose="02020603050405020304" pitchFamily="18" charset="0"/>
                </a:endParaRPr>
              </a:p>
            </p:txBody>
          </p:sp>
          <p:sp>
            <p:nvSpPr>
              <p:cNvPr id="155" name="矩形 154">
                <a:extLst>
                  <a:ext uri="{FF2B5EF4-FFF2-40B4-BE49-F238E27FC236}">
                    <a16:creationId xmlns:a16="http://schemas.microsoft.com/office/drawing/2014/main" id="{C6C7C30C-50A3-4350-8B75-252561342851}"/>
                  </a:ext>
                </a:extLst>
              </p:cNvPr>
              <p:cNvSpPr/>
              <p:nvPr/>
            </p:nvSpPr>
            <p:spPr>
              <a:xfrm>
                <a:off x="9668650"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55397E6-B78F-4DAC-B1DC-D24DEA14092E}"/>
                  </a:ext>
                </a:extLst>
              </p:cNvPr>
              <p:cNvSpPr/>
              <p:nvPr/>
            </p:nvSpPr>
            <p:spPr>
              <a:xfrm>
                <a:off x="9931533"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428BE250-B614-415C-94C5-38ADEFA71AD2}"/>
                  </a:ext>
                </a:extLst>
              </p:cNvPr>
              <p:cNvSpPr/>
              <p:nvPr/>
            </p:nvSpPr>
            <p:spPr>
              <a:xfrm>
                <a:off x="1018686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9B4A24B3-DD25-4F76-B247-740C41C1272A}"/>
                  </a:ext>
                </a:extLst>
              </p:cNvPr>
              <p:cNvSpPr/>
              <p:nvPr/>
            </p:nvSpPr>
            <p:spPr>
              <a:xfrm>
                <a:off x="10450866"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7812320A-A632-445E-A3FF-60A2D254EFA1}"/>
                  </a:ext>
                </a:extLst>
              </p:cNvPr>
              <p:cNvSpPr/>
              <p:nvPr/>
            </p:nvSpPr>
            <p:spPr>
              <a:xfrm>
                <a:off x="1070657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3646FC30-E698-427C-890E-7755BA9E8650}"/>
                  </a:ext>
                </a:extLst>
              </p:cNvPr>
              <p:cNvSpPr/>
              <p:nvPr/>
            </p:nvSpPr>
            <p:spPr>
              <a:xfrm>
                <a:off x="10966429"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AE06002D-C904-4CCC-BBD0-655B73471B92}"/>
                  </a:ext>
                </a:extLst>
              </p:cNvPr>
              <p:cNvSpPr/>
              <p:nvPr/>
            </p:nvSpPr>
            <p:spPr>
              <a:xfrm>
                <a:off x="1122628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矩形 161">
                <a:extLst>
                  <a:ext uri="{FF2B5EF4-FFF2-40B4-BE49-F238E27FC236}">
                    <a16:creationId xmlns:a16="http://schemas.microsoft.com/office/drawing/2014/main" id="{87875884-BB39-4FC1-BBD8-1CA72872FACB}"/>
                  </a:ext>
                </a:extLst>
              </p:cNvPr>
              <p:cNvSpPr/>
              <p:nvPr/>
            </p:nvSpPr>
            <p:spPr>
              <a:xfrm>
                <a:off x="11486139" y="5374194"/>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a:extLst>
                  <a:ext uri="{FF2B5EF4-FFF2-40B4-BE49-F238E27FC236}">
                    <a16:creationId xmlns:a16="http://schemas.microsoft.com/office/drawing/2014/main" id="{937DA4BD-CD7D-42E9-ADEA-521F98656C6A}"/>
                  </a:ext>
                </a:extLst>
              </p:cNvPr>
              <p:cNvSpPr txBox="1"/>
              <p:nvPr/>
            </p:nvSpPr>
            <p:spPr>
              <a:xfrm>
                <a:off x="9657775" y="5020033"/>
                <a:ext cx="1979365"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Projection + Position Embedding</a:t>
                </a:r>
                <a:endParaRPr lang="zh-CN" altLang="en-US" sz="900" dirty="0">
                  <a:latin typeface="Times New Roman" panose="02020603050405020304" pitchFamily="18" charset="0"/>
                  <a:cs typeface="Times New Roman" panose="02020603050405020304" pitchFamily="18" charset="0"/>
                </a:endParaRPr>
              </a:p>
            </p:txBody>
          </p:sp>
          <p:sp>
            <p:nvSpPr>
              <p:cNvPr id="171" name="文本框 170">
                <a:extLst>
                  <a:ext uri="{FF2B5EF4-FFF2-40B4-BE49-F238E27FC236}">
                    <a16:creationId xmlns:a16="http://schemas.microsoft.com/office/drawing/2014/main" id="{35F4FF0C-8704-42FC-A3F1-28548FABE722}"/>
                  </a:ext>
                </a:extLst>
              </p:cNvPr>
              <p:cNvSpPr txBox="1"/>
              <p:nvPr/>
            </p:nvSpPr>
            <p:spPr>
              <a:xfrm>
                <a:off x="9660091" y="4353793"/>
                <a:ext cx="1977049" cy="507831"/>
              </a:xfrm>
              <a:prstGeom prst="rect">
                <a:avLst/>
              </a:prstGeom>
              <a:solidFill>
                <a:schemeClr val="accent2">
                  <a:lumMod val="60000"/>
                  <a:lumOff val="40000"/>
                </a:schemeClr>
              </a:solidFill>
              <a:ln>
                <a:noFill/>
              </a:ln>
            </p:spPr>
            <p:txBody>
              <a:bodyPr wrap="square" rtlCol="0">
                <a:spAutoFit/>
              </a:bodyPr>
              <a:lstStyle/>
              <a:p>
                <a:pPr algn="ctr"/>
                <a:endParaRPr lang="en-US" altLang="zh-CN" sz="900" dirty="0">
                  <a:latin typeface="Times New Roman" panose="02020603050405020304" pitchFamily="18" charset="0"/>
                  <a:cs typeface="Times New Roman" panose="02020603050405020304" pitchFamily="18" charset="0"/>
                </a:endParaRPr>
              </a:p>
              <a:p>
                <a:pPr algn="ctr"/>
                <a:r>
                  <a:rPr lang="en-US" altLang="zh-CN" sz="900" dirty="0">
                    <a:latin typeface="Times New Roman" panose="02020603050405020304" pitchFamily="18" charset="0"/>
                    <a:cs typeface="Times New Roman" panose="02020603050405020304" pitchFamily="18" charset="0"/>
                  </a:rPr>
                  <a:t>Transformer Encoder</a:t>
                </a:r>
              </a:p>
              <a:p>
                <a:pPr algn="ctr"/>
                <a:endParaRPr lang="zh-CN" altLang="en-US" sz="900" dirty="0">
                  <a:latin typeface="Times New Roman" panose="02020603050405020304" pitchFamily="18" charset="0"/>
                  <a:cs typeface="Times New Roman" panose="02020603050405020304" pitchFamily="18" charset="0"/>
                </a:endParaRPr>
              </a:p>
            </p:txBody>
          </p:sp>
          <p:sp>
            <p:nvSpPr>
              <p:cNvPr id="173" name="文本框 172">
                <a:extLst>
                  <a:ext uri="{FF2B5EF4-FFF2-40B4-BE49-F238E27FC236}">
                    <a16:creationId xmlns:a16="http://schemas.microsoft.com/office/drawing/2014/main" id="{18915631-6F1C-4E6A-8A31-5676AAE49454}"/>
                  </a:ext>
                </a:extLst>
              </p:cNvPr>
              <p:cNvSpPr txBox="1"/>
              <p:nvPr/>
            </p:nvSpPr>
            <p:spPr>
              <a:xfrm>
                <a:off x="9653780" y="3964553"/>
                <a:ext cx="1979365" cy="230832"/>
              </a:xfrm>
              <a:prstGeom prst="rect">
                <a:avLst/>
              </a:prstGeom>
              <a:solidFill>
                <a:schemeClr val="accent6">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Flatten + Linear Head</a:t>
                </a:r>
                <a:endParaRPr lang="zh-CN" altLang="en-US" sz="900" dirty="0">
                  <a:latin typeface="Times New Roman" panose="02020603050405020304" pitchFamily="18" charset="0"/>
                  <a:cs typeface="Times New Roman" panose="02020603050405020304" pitchFamily="18" charset="0"/>
                </a:endParaRPr>
              </a:p>
            </p:txBody>
          </p:sp>
          <p:sp>
            <p:nvSpPr>
              <p:cNvPr id="174" name="文本框 173">
                <a:extLst>
                  <a:ext uri="{FF2B5EF4-FFF2-40B4-BE49-F238E27FC236}">
                    <a16:creationId xmlns:a16="http://schemas.microsoft.com/office/drawing/2014/main" id="{78E43928-F134-4C73-AD42-CA9BA1D0D174}"/>
                  </a:ext>
                </a:extLst>
              </p:cNvPr>
              <p:cNvSpPr txBox="1"/>
              <p:nvPr/>
            </p:nvSpPr>
            <p:spPr>
              <a:xfrm>
                <a:off x="9664477" y="3591521"/>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Output Univariate Series</a:t>
                </a:r>
                <a:endParaRPr lang="zh-CN" altLang="en-US" sz="900" dirty="0">
                  <a:latin typeface="Times New Roman" panose="02020603050405020304" pitchFamily="18" charset="0"/>
                  <a:cs typeface="Times New Roman" panose="02020603050405020304" pitchFamily="18" charset="0"/>
                </a:endParaRPr>
              </a:p>
            </p:txBody>
          </p:sp>
        </p:grpSp>
        <p:grpSp>
          <p:nvGrpSpPr>
            <p:cNvPr id="194" name="组合 193">
              <a:extLst>
                <a:ext uri="{FF2B5EF4-FFF2-40B4-BE49-F238E27FC236}">
                  <a16:creationId xmlns:a16="http://schemas.microsoft.com/office/drawing/2014/main" id="{5033F0D0-E642-46BA-9ABF-6645C0A2461A}"/>
                </a:ext>
              </a:extLst>
            </p:cNvPr>
            <p:cNvGrpSpPr/>
            <p:nvPr/>
          </p:nvGrpSpPr>
          <p:grpSpPr>
            <a:xfrm>
              <a:off x="11308990" y="3544349"/>
              <a:ext cx="739442" cy="2999238"/>
              <a:chOff x="11409763" y="3573684"/>
              <a:chExt cx="739442" cy="2999238"/>
            </a:xfrm>
          </p:grpSpPr>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7AE3FED4-AD1E-4966-82C1-24884462F91B}"/>
                      </a:ext>
                    </a:extLst>
                  </p:cNvPr>
                  <p:cNvSpPr txBox="1"/>
                  <p:nvPr/>
                </p:nvSpPr>
                <p:spPr>
                  <a:xfrm>
                    <a:off x="11409763" y="6332792"/>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𝑥</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ⅈ</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7" name="文本框 176">
                    <a:extLst>
                      <a:ext uri="{FF2B5EF4-FFF2-40B4-BE49-F238E27FC236}">
                        <a16:creationId xmlns:a16="http://schemas.microsoft.com/office/drawing/2014/main" id="{7AE3FED4-AD1E-4966-82C1-24884462F91B}"/>
                      </a:ext>
                    </a:extLst>
                  </p:cNvPr>
                  <p:cNvSpPr txBox="1">
                    <a:spLocks noRot="1" noChangeAspect="1" noMove="1" noResize="1" noEditPoints="1" noAdjustHandles="1" noChangeArrowheads="1" noChangeShapeType="1" noTextEdit="1"/>
                  </p:cNvSpPr>
                  <p:nvPr/>
                </p:nvSpPr>
                <p:spPr>
                  <a:xfrm>
                    <a:off x="11409763" y="6332792"/>
                    <a:ext cx="739441" cy="240130"/>
                  </a:xfrm>
                  <a:prstGeom prst="rect">
                    <a:avLst/>
                  </a:prstGeom>
                  <a:blipFill>
                    <a:blip r:embed="rId16"/>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177">
                    <a:extLst>
                      <a:ext uri="{FF2B5EF4-FFF2-40B4-BE49-F238E27FC236}">
                        <a16:creationId xmlns:a16="http://schemas.microsoft.com/office/drawing/2014/main" id="{5F84353D-FB50-40C1-815E-0F8FE93E20E7}"/>
                      </a:ext>
                    </a:extLst>
                  </p:cNvPr>
                  <p:cNvSpPr txBox="1"/>
                  <p:nvPr/>
                </p:nvSpPr>
                <p:spPr>
                  <a:xfrm>
                    <a:off x="11409763" y="5464346"/>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𝑝</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P</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8" name="文本框 177">
                    <a:extLst>
                      <a:ext uri="{FF2B5EF4-FFF2-40B4-BE49-F238E27FC236}">
                        <a16:creationId xmlns:a16="http://schemas.microsoft.com/office/drawing/2014/main" id="{5F84353D-FB50-40C1-815E-0F8FE93E20E7}"/>
                      </a:ext>
                    </a:extLst>
                  </p:cNvPr>
                  <p:cNvSpPr txBox="1">
                    <a:spLocks noRot="1" noChangeAspect="1" noMove="1" noResize="1" noEditPoints="1" noAdjustHandles="1" noChangeArrowheads="1" noChangeShapeType="1" noTextEdit="1"/>
                  </p:cNvSpPr>
                  <p:nvPr/>
                </p:nvSpPr>
                <p:spPr>
                  <a:xfrm>
                    <a:off x="11409763" y="5464346"/>
                    <a:ext cx="739441" cy="273986"/>
                  </a:xfrm>
                  <a:prstGeom prst="rect">
                    <a:avLst/>
                  </a:prstGeom>
                  <a:blipFill>
                    <a:blip r:embed="rId17"/>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178">
                    <a:extLst>
                      <a:ext uri="{FF2B5EF4-FFF2-40B4-BE49-F238E27FC236}">
                        <a16:creationId xmlns:a16="http://schemas.microsoft.com/office/drawing/2014/main" id="{397C7F95-7748-457D-B90A-E1F715047269}"/>
                      </a:ext>
                    </a:extLst>
                  </p:cNvPr>
                  <p:cNvSpPr txBox="1"/>
                  <p:nvPr/>
                </p:nvSpPr>
                <p:spPr>
                  <a:xfrm>
                    <a:off x="11409763" y="4795740"/>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𝑑</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9" name="文本框 178">
                    <a:extLst>
                      <a:ext uri="{FF2B5EF4-FFF2-40B4-BE49-F238E27FC236}">
                        <a16:creationId xmlns:a16="http://schemas.microsoft.com/office/drawing/2014/main" id="{397C7F95-7748-457D-B90A-E1F715047269}"/>
                      </a:ext>
                    </a:extLst>
                  </p:cNvPr>
                  <p:cNvSpPr txBox="1">
                    <a:spLocks noRot="1" noChangeAspect="1" noMove="1" noResize="1" noEditPoints="1" noAdjustHandles="1" noChangeArrowheads="1" noChangeShapeType="1" noTextEdit="1"/>
                  </p:cNvSpPr>
                  <p:nvPr/>
                </p:nvSpPr>
                <p:spPr>
                  <a:xfrm>
                    <a:off x="11409763" y="4795740"/>
                    <a:ext cx="739441" cy="27398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26A5B6B1-BE4D-4540-B38F-06A732984D5C}"/>
                      </a:ext>
                    </a:extLst>
                  </p:cNvPr>
                  <p:cNvSpPr txBox="1"/>
                  <p:nvPr/>
                </p:nvSpPr>
                <p:spPr>
                  <a:xfrm>
                    <a:off x="11409764" y="4119320"/>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𝑧</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0" name="文本框 179">
                    <a:extLst>
                      <a:ext uri="{FF2B5EF4-FFF2-40B4-BE49-F238E27FC236}">
                        <a16:creationId xmlns:a16="http://schemas.microsoft.com/office/drawing/2014/main" id="{26A5B6B1-BE4D-4540-B38F-06A732984D5C}"/>
                      </a:ext>
                    </a:extLst>
                  </p:cNvPr>
                  <p:cNvSpPr txBox="1">
                    <a:spLocks noRot="1" noChangeAspect="1" noMove="1" noResize="1" noEditPoints="1" noAdjustHandles="1" noChangeArrowheads="1" noChangeShapeType="1" noTextEdit="1"/>
                  </p:cNvSpPr>
                  <p:nvPr/>
                </p:nvSpPr>
                <p:spPr>
                  <a:xfrm>
                    <a:off x="11409764" y="4119320"/>
                    <a:ext cx="739441" cy="240130"/>
                  </a:xfrm>
                  <a:prstGeom prst="rect">
                    <a:avLst/>
                  </a:prstGeom>
                  <a:blipFill>
                    <a:blip r:embed="rId19"/>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5F6E0891-527D-4C67-AA6C-43743279351D}"/>
                      </a:ext>
                    </a:extLst>
                  </p:cNvPr>
                  <p:cNvSpPr txBox="1"/>
                  <p:nvPr/>
                </p:nvSpPr>
                <p:spPr>
                  <a:xfrm>
                    <a:off x="11409763" y="3573684"/>
                    <a:ext cx="739441"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r>
                          <m:rPr>
                            <m:nor/>
                          </m:rPr>
                          <a:rPr lang="en-US" altLang="zh-CN" sz="900" baseline="30000" dirty="0">
                            <a:latin typeface="Times New Roman" panose="02020603050405020304" pitchFamily="18" charset="0"/>
                            <a:cs typeface="Times New Roman" panose="02020603050405020304" pitchFamily="18" charset="0"/>
                          </a:rPr>
                          <m:t> </m:t>
                        </m:r>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1" name="文本框 180">
                    <a:extLst>
                      <a:ext uri="{FF2B5EF4-FFF2-40B4-BE49-F238E27FC236}">
                        <a16:creationId xmlns:a16="http://schemas.microsoft.com/office/drawing/2014/main" id="{5F6E0891-527D-4C67-AA6C-43743279351D}"/>
                      </a:ext>
                    </a:extLst>
                  </p:cNvPr>
                  <p:cNvSpPr txBox="1">
                    <a:spLocks noRot="1" noChangeAspect="1" noMove="1" noResize="1" noEditPoints="1" noAdjustHandles="1" noChangeArrowheads="1" noChangeShapeType="1" noTextEdit="1"/>
                  </p:cNvSpPr>
                  <p:nvPr/>
                </p:nvSpPr>
                <p:spPr>
                  <a:xfrm>
                    <a:off x="11409763" y="3573684"/>
                    <a:ext cx="739441" cy="230832"/>
                  </a:xfrm>
                  <a:prstGeom prst="rect">
                    <a:avLst/>
                  </a:prstGeom>
                  <a:blipFill>
                    <a:blip r:embed="rId20"/>
                    <a:stretch>
                      <a:fillRect b="-10526"/>
                    </a:stretch>
                  </a:blipFill>
                </p:spPr>
                <p:txBody>
                  <a:bodyPr/>
                  <a:lstStyle/>
                  <a:p>
                    <a:r>
                      <a:rPr lang="zh-CN" altLang="en-US">
                        <a:noFill/>
                      </a:rPr>
                      <a:t> </a:t>
                    </a:r>
                  </a:p>
                </p:txBody>
              </p:sp>
            </mc:Fallback>
          </mc:AlternateContent>
          <p:cxnSp>
            <p:nvCxnSpPr>
              <p:cNvPr id="185" name="直接连接符 184">
                <a:extLst>
                  <a:ext uri="{FF2B5EF4-FFF2-40B4-BE49-F238E27FC236}">
                    <a16:creationId xmlns:a16="http://schemas.microsoft.com/office/drawing/2014/main" id="{20BE0481-7255-4F2D-A07A-F6969B08CBB4}"/>
                  </a:ext>
                </a:extLst>
              </p:cNvPr>
              <p:cNvCxnSpPr>
                <a:stCxn id="177" idx="0"/>
                <a:endCxn id="178" idx="2"/>
              </p:cNvCxnSpPr>
              <p:nvPr/>
            </p:nvCxnSpPr>
            <p:spPr>
              <a:xfrm flipV="1">
                <a:off x="11779484" y="5738332"/>
                <a:ext cx="0" cy="59446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C64F2588-047B-4480-821E-4D2B3671D947}"/>
                  </a:ext>
                </a:extLst>
              </p:cNvPr>
              <p:cNvCxnSpPr>
                <a:stCxn id="178" idx="0"/>
                <a:endCxn id="179" idx="2"/>
              </p:cNvCxnSpPr>
              <p:nvPr/>
            </p:nvCxnSpPr>
            <p:spPr>
              <a:xfrm flipV="1">
                <a:off x="11779484" y="5069726"/>
                <a:ext cx="0" cy="39462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149CB819-F5A7-44FB-A774-CE9D582C2E13}"/>
                  </a:ext>
                </a:extLst>
              </p:cNvPr>
              <p:cNvCxnSpPr>
                <a:stCxn id="179" idx="0"/>
                <a:endCxn id="180" idx="2"/>
              </p:cNvCxnSpPr>
              <p:nvPr/>
            </p:nvCxnSpPr>
            <p:spPr>
              <a:xfrm flipV="1">
                <a:off x="11779484" y="4359450"/>
                <a:ext cx="1" cy="43629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56002217-2A23-4C89-9AB9-F5A72CCF33EC}"/>
                  </a:ext>
                </a:extLst>
              </p:cNvPr>
              <p:cNvCxnSpPr>
                <a:stCxn id="180" idx="0"/>
                <a:endCxn id="181" idx="2"/>
              </p:cNvCxnSpPr>
              <p:nvPr/>
            </p:nvCxnSpPr>
            <p:spPr>
              <a:xfrm flipH="1" flipV="1">
                <a:off x="11779484" y="3804516"/>
                <a:ext cx="1" cy="314804"/>
              </a:xfrm>
              <a:prstGeom prst="straightConnector1">
                <a:avLst/>
              </a:prstGeom>
              <a:ln w="9525">
                <a:solidFill>
                  <a:schemeClr val="tx1"/>
                </a:solidFill>
                <a:prstDash val="sysDash"/>
                <a:tailEnd type="triangle" w="sm" len="sm"/>
              </a:ln>
            </p:spPr>
            <p:style>
              <a:lnRef idx="1">
                <a:schemeClr val="accent1"/>
              </a:lnRef>
              <a:fillRef idx="0">
                <a:schemeClr val="accent1"/>
              </a:fillRef>
              <a:effectRef idx="0">
                <a:schemeClr val="accent1"/>
              </a:effectRef>
              <a:fontRef idx="minor">
                <a:schemeClr val="tx1"/>
              </a:fontRef>
            </p:style>
          </p:cxnSp>
        </p:grpSp>
        <p:sp>
          <p:nvSpPr>
            <p:cNvPr id="203" name="矩形: 圆角 202">
              <a:extLst>
                <a:ext uri="{FF2B5EF4-FFF2-40B4-BE49-F238E27FC236}">
                  <a16:creationId xmlns:a16="http://schemas.microsoft.com/office/drawing/2014/main" id="{06831016-EB8E-41A1-B7E2-301582CBFC6A}"/>
                </a:ext>
              </a:extLst>
            </p:cNvPr>
            <p:cNvSpPr/>
            <p:nvPr/>
          </p:nvSpPr>
          <p:spPr>
            <a:xfrm>
              <a:off x="9144308" y="3384457"/>
              <a:ext cx="2904123" cy="3327167"/>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227" name="直接连接符 226">
            <a:extLst>
              <a:ext uri="{FF2B5EF4-FFF2-40B4-BE49-F238E27FC236}">
                <a16:creationId xmlns:a16="http://schemas.microsoft.com/office/drawing/2014/main" id="{91C4898D-5127-41E2-8F0A-917E80FB7FF4}"/>
              </a:ext>
            </a:extLst>
          </p:cNvPr>
          <p:cNvCxnSpPr>
            <a:cxnSpLocks/>
          </p:cNvCxnSpPr>
          <p:nvPr/>
        </p:nvCxnSpPr>
        <p:spPr>
          <a:xfrm flipV="1">
            <a:off x="8787313" y="3277656"/>
            <a:ext cx="377131" cy="111328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8A8F02AA-E78C-4AD1-9A61-E292B99BB150}"/>
              </a:ext>
            </a:extLst>
          </p:cNvPr>
          <p:cNvCxnSpPr>
            <a:cxnSpLocks/>
          </p:cNvCxnSpPr>
          <p:nvPr/>
        </p:nvCxnSpPr>
        <p:spPr>
          <a:xfrm>
            <a:off x="8828879" y="4642254"/>
            <a:ext cx="343898" cy="1202501"/>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88" name="组合 387">
            <a:extLst>
              <a:ext uri="{FF2B5EF4-FFF2-40B4-BE49-F238E27FC236}">
                <a16:creationId xmlns:a16="http://schemas.microsoft.com/office/drawing/2014/main" id="{5FC7BD97-B9AF-43F8-808D-1CB55675D614}"/>
              </a:ext>
            </a:extLst>
          </p:cNvPr>
          <p:cNvGrpSpPr/>
          <p:nvPr/>
        </p:nvGrpSpPr>
        <p:grpSpPr>
          <a:xfrm>
            <a:off x="207179" y="1676796"/>
            <a:ext cx="4251959" cy="1763449"/>
            <a:chOff x="88166" y="1226891"/>
            <a:chExt cx="4251959" cy="1763449"/>
          </a:xfrm>
        </p:grpSpPr>
        <p:grpSp>
          <p:nvGrpSpPr>
            <p:cNvPr id="343" name="组合 342">
              <a:extLst>
                <a:ext uri="{FF2B5EF4-FFF2-40B4-BE49-F238E27FC236}">
                  <a16:creationId xmlns:a16="http://schemas.microsoft.com/office/drawing/2014/main" id="{5F12339E-D086-4B8A-B0DA-1D550EE999C5}"/>
                </a:ext>
              </a:extLst>
            </p:cNvPr>
            <p:cNvGrpSpPr/>
            <p:nvPr/>
          </p:nvGrpSpPr>
          <p:grpSpPr>
            <a:xfrm>
              <a:off x="211735" y="1344726"/>
              <a:ext cx="4011095" cy="1496960"/>
              <a:chOff x="398551" y="1616847"/>
              <a:chExt cx="4011095" cy="1496960"/>
            </a:xfrm>
          </p:grpSpPr>
          <p:grpSp>
            <p:nvGrpSpPr>
              <p:cNvPr id="291" name="组合 290">
                <a:extLst>
                  <a:ext uri="{FF2B5EF4-FFF2-40B4-BE49-F238E27FC236}">
                    <a16:creationId xmlns:a16="http://schemas.microsoft.com/office/drawing/2014/main" id="{E574EBF3-994E-499C-9420-A353FD7157EF}"/>
                  </a:ext>
                </a:extLst>
              </p:cNvPr>
              <p:cNvGrpSpPr/>
              <p:nvPr/>
            </p:nvGrpSpPr>
            <p:grpSpPr>
              <a:xfrm>
                <a:off x="398551" y="1616847"/>
                <a:ext cx="1936058" cy="1496960"/>
                <a:chOff x="377593" y="1824866"/>
                <a:chExt cx="1936058" cy="1496960"/>
              </a:xfrm>
            </p:grpSpPr>
            <p:pic>
              <p:nvPicPr>
                <p:cNvPr id="233" name="图片 232">
                  <a:extLst>
                    <a:ext uri="{FF2B5EF4-FFF2-40B4-BE49-F238E27FC236}">
                      <a16:creationId xmlns:a16="http://schemas.microsoft.com/office/drawing/2014/main" id="{792B0A9D-6DBD-4442-8272-BF03396855E1}"/>
                    </a:ext>
                  </a:extLst>
                </p:cNvPr>
                <p:cNvPicPr>
                  <a:picLocks noChangeAspect="1"/>
                </p:cNvPicPr>
                <p:nvPr/>
              </p:nvPicPr>
              <p:blipFill>
                <a:blip r:embed="rId21"/>
                <a:stretch>
                  <a:fillRect/>
                </a:stretch>
              </p:blipFill>
              <p:spPr>
                <a:xfrm rot="10800000">
                  <a:off x="377596" y="1832054"/>
                  <a:ext cx="882755" cy="171764"/>
                </a:xfrm>
                <a:prstGeom prst="rect">
                  <a:avLst/>
                </a:prstGeom>
                <a:ln w="3175">
                  <a:solidFill>
                    <a:schemeClr val="tx1"/>
                  </a:solidFill>
                </a:ln>
              </p:spPr>
            </p:pic>
            <p:pic>
              <p:nvPicPr>
                <p:cNvPr id="234" name="图片 233">
                  <a:extLst>
                    <a:ext uri="{FF2B5EF4-FFF2-40B4-BE49-F238E27FC236}">
                      <a16:creationId xmlns:a16="http://schemas.microsoft.com/office/drawing/2014/main" id="{35DA09AA-552F-44F8-B306-894E2244D1FC}"/>
                    </a:ext>
                  </a:extLst>
                </p:cNvPr>
                <p:cNvPicPr>
                  <a:picLocks noChangeAspect="1"/>
                </p:cNvPicPr>
                <p:nvPr/>
              </p:nvPicPr>
              <p:blipFill>
                <a:blip r:embed="rId11"/>
                <a:stretch>
                  <a:fillRect/>
                </a:stretch>
              </p:blipFill>
              <p:spPr>
                <a:xfrm rot="10800000">
                  <a:off x="377596" y="2157894"/>
                  <a:ext cx="882755" cy="171764"/>
                </a:xfrm>
                <a:prstGeom prst="rect">
                  <a:avLst/>
                </a:prstGeom>
                <a:ln w="3175">
                  <a:solidFill>
                    <a:schemeClr val="tx1"/>
                  </a:solidFill>
                </a:ln>
              </p:spPr>
            </p:pic>
            <p:pic>
              <p:nvPicPr>
                <p:cNvPr id="235" name="图片 234">
                  <a:extLst>
                    <a:ext uri="{FF2B5EF4-FFF2-40B4-BE49-F238E27FC236}">
                      <a16:creationId xmlns:a16="http://schemas.microsoft.com/office/drawing/2014/main" id="{996B572B-8ABF-4B99-BAD3-FBAAA726AE53}"/>
                    </a:ext>
                  </a:extLst>
                </p:cNvPr>
                <p:cNvPicPr>
                  <a:picLocks noChangeAspect="1"/>
                </p:cNvPicPr>
                <p:nvPr/>
              </p:nvPicPr>
              <p:blipFill>
                <a:blip r:embed="rId12"/>
                <a:stretch>
                  <a:fillRect/>
                </a:stretch>
              </p:blipFill>
              <p:spPr>
                <a:xfrm rot="10800000">
                  <a:off x="382381" y="2491057"/>
                  <a:ext cx="882755" cy="171765"/>
                </a:xfrm>
                <a:prstGeom prst="rect">
                  <a:avLst/>
                </a:prstGeom>
                <a:ln w="3175">
                  <a:solidFill>
                    <a:schemeClr val="tx1"/>
                  </a:solidFill>
                </a:ln>
              </p:spPr>
            </p:pic>
            <p:pic>
              <p:nvPicPr>
                <p:cNvPr id="236" name="图片 235">
                  <a:extLst>
                    <a:ext uri="{FF2B5EF4-FFF2-40B4-BE49-F238E27FC236}">
                      <a16:creationId xmlns:a16="http://schemas.microsoft.com/office/drawing/2014/main" id="{E3E46CA4-0B2C-4A0D-90D1-5430C2106F0F}"/>
                    </a:ext>
                  </a:extLst>
                </p:cNvPr>
                <p:cNvPicPr>
                  <a:picLocks noChangeAspect="1"/>
                </p:cNvPicPr>
                <p:nvPr/>
              </p:nvPicPr>
              <p:blipFill>
                <a:blip r:embed="rId13"/>
                <a:stretch>
                  <a:fillRect/>
                </a:stretch>
              </p:blipFill>
              <p:spPr>
                <a:xfrm>
                  <a:off x="377595" y="2820560"/>
                  <a:ext cx="882758" cy="171765"/>
                </a:xfrm>
                <a:prstGeom prst="rect">
                  <a:avLst/>
                </a:prstGeom>
                <a:ln w="3175">
                  <a:solidFill>
                    <a:schemeClr val="tx1"/>
                  </a:solidFill>
                </a:ln>
              </p:spPr>
            </p:pic>
            <p:pic>
              <p:nvPicPr>
                <p:cNvPr id="237" name="图片 236">
                  <a:extLst>
                    <a:ext uri="{FF2B5EF4-FFF2-40B4-BE49-F238E27FC236}">
                      <a16:creationId xmlns:a16="http://schemas.microsoft.com/office/drawing/2014/main" id="{6969EAB0-EC60-45A3-9561-3B53A75432DB}"/>
                    </a:ext>
                  </a:extLst>
                </p:cNvPr>
                <p:cNvPicPr>
                  <a:picLocks noChangeAspect="1"/>
                </p:cNvPicPr>
                <p:nvPr/>
              </p:nvPicPr>
              <p:blipFill>
                <a:blip r:embed="rId14"/>
                <a:stretch>
                  <a:fillRect/>
                </a:stretch>
              </p:blipFill>
              <p:spPr>
                <a:xfrm rot="10800000">
                  <a:off x="377593" y="3150062"/>
                  <a:ext cx="882758" cy="171764"/>
                </a:xfrm>
                <a:prstGeom prst="rect">
                  <a:avLst/>
                </a:prstGeom>
                <a:ln w="3175">
                  <a:solidFill>
                    <a:schemeClr val="tx1"/>
                  </a:solidFill>
                </a:ln>
              </p:spPr>
            </p:pic>
            <p:sp>
              <p:nvSpPr>
                <p:cNvPr id="238" name="文本框 237">
                  <a:extLst>
                    <a:ext uri="{FF2B5EF4-FFF2-40B4-BE49-F238E27FC236}">
                      <a16:creationId xmlns:a16="http://schemas.microsoft.com/office/drawing/2014/main" id="{EB25975E-1265-4791-AD89-992C355292F2}"/>
                    </a:ext>
                  </a:extLst>
                </p:cNvPr>
                <p:cNvSpPr txBox="1"/>
                <p:nvPr/>
              </p:nvSpPr>
              <p:spPr>
                <a:xfrm>
                  <a:off x="1882764" y="1832053"/>
                  <a:ext cx="430887" cy="1489772"/>
                </a:xfrm>
                <a:prstGeom prst="rect">
                  <a:avLst/>
                </a:prstGeom>
                <a:solidFill>
                  <a:schemeClr val="accent4">
                    <a:lumMod val="40000"/>
                    <a:lumOff val="60000"/>
                  </a:schemeClr>
                </a:solidFill>
              </p:spPr>
              <p:txBody>
                <a:bodyPr vert="eaVert" wrap="square" rtlCol="0">
                  <a:spAutoFit/>
                </a:bodyPr>
                <a:lstStyle/>
                <a:p>
                  <a:pPr algn="ctr"/>
                  <a:r>
                    <a:rPr lang="en-US" altLang="zh-CN" sz="1600" dirty="0">
                      <a:latin typeface="Times New Roman" panose="02020603050405020304" pitchFamily="18" charset="0"/>
                      <a:cs typeface="Times New Roman" panose="02020603050405020304" pitchFamily="18" charset="0"/>
                    </a:rPr>
                    <a:t>Sigmoid</a:t>
                  </a:r>
                  <a:endParaRPr lang="zh-CN" altLang="en-US" sz="1600" dirty="0">
                    <a:latin typeface="Times New Roman" panose="02020603050405020304" pitchFamily="18" charset="0"/>
                    <a:cs typeface="Times New Roman" panose="02020603050405020304" pitchFamily="18" charset="0"/>
                  </a:endParaRPr>
                </a:p>
              </p:txBody>
            </p:sp>
            <p:cxnSp>
              <p:nvCxnSpPr>
                <p:cNvPr id="240" name="直接箭头连接符 239">
                  <a:extLst>
                    <a:ext uri="{FF2B5EF4-FFF2-40B4-BE49-F238E27FC236}">
                      <a16:creationId xmlns:a16="http://schemas.microsoft.com/office/drawing/2014/main" id="{0EDFE962-B549-420C-A99E-66F4C330D741}"/>
                    </a:ext>
                  </a:extLst>
                </p:cNvPr>
                <p:cNvCxnSpPr>
                  <a:cxnSpLocks/>
                  <a:stCxn id="233" idx="1"/>
                </p:cNvCxnSpPr>
                <p:nvPr/>
              </p:nvCxnSpPr>
              <p:spPr>
                <a:xfrm>
                  <a:off x="1260351" y="1917936"/>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id="{FFC7EB00-51FD-4438-843B-131C8B37FA39}"/>
                    </a:ext>
                  </a:extLst>
                </p:cNvPr>
                <p:cNvCxnSpPr>
                  <a:cxnSpLocks/>
                  <a:stCxn id="234" idx="1"/>
                </p:cNvCxnSpPr>
                <p:nvPr/>
              </p:nvCxnSpPr>
              <p:spPr>
                <a:xfrm>
                  <a:off x="1260351" y="2243776"/>
                  <a:ext cx="622413"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直接箭头连接符 247">
                  <a:extLst>
                    <a:ext uri="{FF2B5EF4-FFF2-40B4-BE49-F238E27FC236}">
                      <a16:creationId xmlns:a16="http://schemas.microsoft.com/office/drawing/2014/main" id="{7A02933F-FE11-430F-ABC3-A420390B5215}"/>
                    </a:ext>
                  </a:extLst>
                </p:cNvPr>
                <p:cNvCxnSpPr>
                  <a:cxnSpLocks/>
                  <a:stCxn id="235" idx="1"/>
                  <a:endCxn id="238" idx="1"/>
                </p:cNvCxnSpPr>
                <p:nvPr/>
              </p:nvCxnSpPr>
              <p:spPr>
                <a:xfrm>
                  <a:off x="1265136" y="2576939"/>
                  <a:ext cx="617628"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0" name="直接箭头连接符 249">
                  <a:extLst>
                    <a:ext uri="{FF2B5EF4-FFF2-40B4-BE49-F238E27FC236}">
                      <a16:creationId xmlns:a16="http://schemas.microsoft.com/office/drawing/2014/main" id="{49374274-188F-4C22-916C-13364A21626F}"/>
                    </a:ext>
                  </a:extLst>
                </p:cNvPr>
                <p:cNvCxnSpPr>
                  <a:cxnSpLocks/>
                  <a:stCxn id="236" idx="3"/>
                </p:cNvCxnSpPr>
                <p:nvPr/>
              </p:nvCxnSpPr>
              <p:spPr>
                <a:xfrm>
                  <a:off x="1260353" y="2906443"/>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3" name="直接箭头连接符 252">
                  <a:extLst>
                    <a:ext uri="{FF2B5EF4-FFF2-40B4-BE49-F238E27FC236}">
                      <a16:creationId xmlns:a16="http://schemas.microsoft.com/office/drawing/2014/main" id="{81CDC8A1-FD62-4C1C-AD13-18D8449E0B98}"/>
                    </a:ext>
                  </a:extLst>
                </p:cNvPr>
                <p:cNvCxnSpPr>
                  <a:cxnSpLocks/>
                  <a:stCxn id="237" idx="1"/>
                </p:cNvCxnSpPr>
                <p:nvPr/>
              </p:nvCxnSpPr>
              <p:spPr>
                <a:xfrm>
                  <a:off x="1260351" y="3235944"/>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284" name="图形 283">
                  <a:extLst>
                    <a:ext uri="{FF2B5EF4-FFF2-40B4-BE49-F238E27FC236}">
                      <a16:creationId xmlns:a16="http://schemas.microsoft.com/office/drawing/2014/main" id="{9FC6E719-6D30-4C72-BBE5-E34059168AC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81374" y="2147258"/>
                  <a:ext cx="180364" cy="180364"/>
                </a:xfrm>
                <a:prstGeom prst="rect">
                  <a:avLst/>
                </a:prstGeom>
              </p:spPr>
            </p:pic>
            <p:pic>
              <p:nvPicPr>
                <p:cNvPr id="285" name="图形 284">
                  <a:extLst>
                    <a:ext uri="{FF2B5EF4-FFF2-40B4-BE49-F238E27FC236}">
                      <a16:creationId xmlns:a16="http://schemas.microsoft.com/office/drawing/2014/main" id="{8902CFF7-22F0-4A55-B68D-F061795814C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2483734"/>
                  <a:ext cx="180364" cy="180364"/>
                </a:xfrm>
                <a:prstGeom prst="rect">
                  <a:avLst/>
                </a:prstGeom>
              </p:spPr>
            </p:pic>
            <p:pic>
              <p:nvPicPr>
                <p:cNvPr id="286" name="图形 285">
                  <a:extLst>
                    <a:ext uri="{FF2B5EF4-FFF2-40B4-BE49-F238E27FC236}">
                      <a16:creationId xmlns:a16="http://schemas.microsoft.com/office/drawing/2014/main" id="{ADF55ED5-E327-4062-B46A-B2F430D0D1C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2800648"/>
                  <a:ext cx="180364" cy="180364"/>
                </a:xfrm>
                <a:prstGeom prst="rect">
                  <a:avLst/>
                </a:prstGeom>
              </p:spPr>
            </p:pic>
            <p:pic>
              <p:nvPicPr>
                <p:cNvPr id="287" name="图形 286">
                  <a:extLst>
                    <a:ext uri="{FF2B5EF4-FFF2-40B4-BE49-F238E27FC236}">
                      <a16:creationId xmlns:a16="http://schemas.microsoft.com/office/drawing/2014/main" id="{ACDBA97B-43A7-4329-8470-1A41A4CFDCF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82830" y="3127527"/>
                  <a:ext cx="180364" cy="180364"/>
                </a:xfrm>
                <a:prstGeom prst="rect">
                  <a:avLst/>
                </a:prstGeom>
              </p:spPr>
            </p:pic>
            <p:pic>
              <p:nvPicPr>
                <p:cNvPr id="288" name="图形 287">
                  <a:extLst>
                    <a:ext uri="{FF2B5EF4-FFF2-40B4-BE49-F238E27FC236}">
                      <a16:creationId xmlns:a16="http://schemas.microsoft.com/office/drawing/2014/main" id="{EB19AF27-0F09-4CF1-98B6-9FE87FFE050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1824866"/>
                  <a:ext cx="180364" cy="180364"/>
                </a:xfrm>
                <a:prstGeom prst="rect">
                  <a:avLst/>
                </a:prstGeom>
              </p:spPr>
            </p:pic>
          </p:grpSp>
          <p:sp>
            <p:nvSpPr>
              <p:cNvPr id="290" name="文本框 289">
                <a:extLst>
                  <a:ext uri="{FF2B5EF4-FFF2-40B4-BE49-F238E27FC236}">
                    <a16:creationId xmlns:a16="http://schemas.microsoft.com/office/drawing/2014/main" id="{32D4DEE3-3937-4021-BAFA-0710C259E5B5}"/>
                  </a:ext>
                </a:extLst>
              </p:cNvPr>
              <p:cNvSpPr txBox="1"/>
              <p:nvPr/>
            </p:nvSpPr>
            <p:spPr>
              <a:xfrm>
                <a:off x="3591870" y="2200363"/>
                <a:ext cx="817776" cy="338554"/>
              </a:xfrm>
              <a:prstGeom prst="rect">
                <a:avLst/>
              </a:prstGeom>
              <a:solidFill>
                <a:schemeClr val="accent1">
                  <a:lumMod val="60000"/>
                  <a:lumOff val="40000"/>
                </a:schemeClr>
              </a:solidFill>
              <a:ln w="1270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Score</a:t>
                </a:r>
                <a:endParaRPr lang="zh-CN" altLang="en-US" sz="1600" dirty="0">
                  <a:latin typeface="Times New Roman" panose="02020603050405020304" pitchFamily="18" charset="0"/>
                  <a:cs typeface="Times New Roman" panose="02020603050405020304" pitchFamily="18" charset="0"/>
                </a:endParaRPr>
              </a:p>
            </p:txBody>
          </p:sp>
          <p:cxnSp>
            <p:nvCxnSpPr>
              <p:cNvPr id="293" name="连接符: 肘形 292">
                <a:extLst>
                  <a:ext uri="{FF2B5EF4-FFF2-40B4-BE49-F238E27FC236}">
                    <a16:creationId xmlns:a16="http://schemas.microsoft.com/office/drawing/2014/main" id="{D591DEA0-2B49-4935-A359-9D1D314E9A01}"/>
                  </a:ext>
                </a:extLst>
              </p:cNvPr>
              <p:cNvCxnSpPr>
                <a:cxnSpLocks/>
                <a:endCxn id="290" idx="1"/>
              </p:cNvCxnSpPr>
              <p:nvPr/>
            </p:nvCxnSpPr>
            <p:spPr>
              <a:xfrm>
                <a:off x="2328664" y="1689078"/>
                <a:ext cx="1263206" cy="680562"/>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6" name="连接符: 肘形 295">
                <a:extLst>
                  <a:ext uri="{FF2B5EF4-FFF2-40B4-BE49-F238E27FC236}">
                    <a16:creationId xmlns:a16="http://schemas.microsoft.com/office/drawing/2014/main" id="{62F47680-7298-4CD0-BEB8-930F8F6FF511}"/>
                  </a:ext>
                </a:extLst>
              </p:cNvPr>
              <p:cNvCxnSpPr>
                <a:cxnSpLocks/>
                <a:endCxn id="290" idx="1"/>
              </p:cNvCxnSpPr>
              <p:nvPr/>
            </p:nvCxnSpPr>
            <p:spPr>
              <a:xfrm>
                <a:off x="2327680" y="2017142"/>
                <a:ext cx="1264190" cy="352498"/>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8" name="直接箭头连接符 297">
                <a:extLst>
                  <a:ext uri="{FF2B5EF4-FFF2-40B4-BE49-F238E27FC236}">
                    <a16:creationId xmlns:a16="http://schemas.microsoft.com/office/drawing/2014/main" id="{B4344F62-3497-40D6-A6B2-F2EEBC89356D}"/>
                  </a:ext>
                </a:extLst>
              </p:cNvPr>
              <p:cNvCxnSpPr>
                <a:cxnSpLocks/>
                <a:stCxn id="238" idx="3"/>
                <a:endCxn id="290" idx="1"/>
              </p:cNvCxnSpPr>
              <p:nvPr/>
            </p:nvCxnSpPr>
            <p:spPr>
              <a:xfrm>
                <a:off x="2334609" y="2368920"/>
                <a:ext cx="1257261" cy="72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0" name="连接符: 肘形 299">
                <a:extLst>
                  <a:ext uri="{FF2B5EF4-FFF2-40B4-BE49-F238E27FC236}">
                    <a16:creationId xmlns:a16="http://schemas.microsoft.com/office/drawing/2014/main" id="{61100409-AD12-4B85-9DCF-DD387E0C6551}"/>
                  </a:ext>
                </a:extLst>
              </p:cNvPr>
              <p:cNvCxnSpPr>
                <a:cxnSpLocks/>
                <a:endCxn id="290" idx="1"/>
              </p:cNvCxnSpPr>
              <p:nvPr/>
            </p:nvCxnSpPr>
            <p:spPr>
              <a:xfrm flipV="1">
                <a:off x="2326060" y="2369640"/>
                <a:ext cx="1265810" cy="323334"/>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2" name="连接符: 肘形 301">
                <a:extLst>
                  <a:ext uri="{FF2B5EF4-FFF2-40B4-BE49-F238E27FC236}">
                    <a16:creationId xmlns:a16="http://schemas.microsoft.com/office/drawing/2014/main" id="{BCA8CD01-3BC0-4AED-B802-8AD4BFC03942}"/>
                  </a:ext>
                </a:extLst>
              </p:cNvPr>
              <p:cNvCxnSpPr>
                <a:cxnSpLocks/>
                <a:endCxn id="290" idx="1"/>
              </p:cNvCxnSpPr>
              <p:nvPr/>
            </p:nvCxnSpPr>
            <p:spPr>
              <a:xfrm flipV="1">
                <a:off x="2332629" y="2369640"/>
                <a:ext cx="1259241" cy="637164"/>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26" name="加号 325">
                <a:extLst>
                  <a:ext uri="{FF2B5EF4-FFF2-40B4-BE49-F238E27FC236}">
                    <a16:creationId xmlns:a16="http://schemas.microsoft.com/office/drawing/2014/main" id="{ED407E20-9E08-4AFF-8532-3288CCB942AB}"/>
                  </a:ext>
                </a:extLst>
              </p:cNvPr>
              <p:cNvSpPr/>
              <p:nvPr/>
            </p:nvSpPr>
            <p:spPr>
              <a:xfrm>
                <a:off x="2779005" y="2183676"/>
                <a:ext cx="362222" cy="38078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2" name="文本框 341">
                <a:extLst>
                  <a:ext uri="{FF2B5EF4-FFF2-40B4-BE49-F238E27FC236}">
                    <a16:creationId xmlns:a16="http://schemas.microsoft.com/office/drawing/2014/main" id="{C2263863-0DFE-4B31-9FC4-4EA44C283548}"/>
                  </a:ext>
                </a:extLst>
              </p:cNvPr>
              <p:cNvSpPr txBox="1"/>
              <p:nvPr/>
            </p:nvSpPr>
            <p:spPr>
              <a:xfrm>
                <a:off x="3060817" y="2167622"/>
                <a:ext cx="552257"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Scaling</a:t>
                </a:r>
                <a:endParaRPr lang="zh-CN" altLang="en-US" sz="900" dirty="0">
                  <a:latin typeface="Times New Roman" panose="02020603050405020304" pitchFamily="18" charset="0"/>
                  <a:cs typeface="Times New Roman" panose="02020603050405020304" pitchFamily="18" charset="0"/>
                </a:endParaRPr>
              </a:p>
            </p:txBody>
          </p:sp>
        </p:grpSp>
        <p:sp>
          <p:nvSpPr>
            <p:cNvPr id="344" name="矩形: 圆角 343">
              <a:extLst>
                <a:ext uri="{FF2B5EF4-FFF2-40B4-BE49-F238E27FC236}">
                  <a16:creationId xmlns:a16="http://schemas.microsoft.com/office/drawing/2014/main" id="{226DED0F-DD15-4C6F-981E-771BE9AD5A8F}"/>
                </a:ext>
              </a:extLst>
            </p:cNvPr>
            <p:cNvSpPr/>
            <p:nvPr/>
          </p:nvSpPr>
          <p:spPr>
            <a:xfrm>
              <a:off x="88166" y="1226891"/>
              <a:ext cx="4251959" cy="1763449"/>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12" name="文本框 411">
            <a:extLst>
              <a:ext uri="{FF2B5EF4-FFF2-40B4-BE49-F238E27FC236}">
                <a16:creationId xmlns:a16="http://schemas.microsoft.com/office/drawing/2014/main" id="{5D541655-15F0-48F0-B8F9-AE9B1AA7B808}"/>
              </a:ext>
            </a:extLst>
          </p:cNvPr>
          <p:cNvSpPr txBox="1"/>
          <p:nvPr/>
        </p:nvSpPr>
        <p:spPr>
          <a:xfrm>
            <a:off x="4704297" y="1012940"/>
            <a:ext cx="2113227" cy="646331"/>
          </a:xfrm>
          <a:prstGeom prst="rect">
            <a:avLst/>
          </a:prstGeom>
          <a:noFill/>
          <a:ln w="19050">
            <a:solidFill>
              <a:schemeClr val="tx1"/>
            </a:solidFill>
          </a:ln>
        </p:spPr>
        <p:txBody>
          <a:bodyPr wrap="square" rtlCol="0">
            <a:spAutoFit/>
          </a:bodyPr>
          <a:lstStyle/>
          <a:p>
            <a:pPr algn="ctr"/>
            <a:r>
              <a:rPr lang="en-US" altLang="zh-CN" sz="1800" dirty="0">
                <a:latin typeface="Times New Roman" panose="02020603050405020304" pitchFamily="18" charset="0"/>
                <a:cs typeface="Times New Roman" panose="02020603050405020304" pitchFamily="18" charset="0"/>
              </a:rPr>
              <a:t>Repository</a:t>
            </a:r>
          </a:p>
          <a:p>
            <a:pPr algn="ctr"/>
            <a:r>
              <a:rPr lang="en-US" altLang="zh-CN" sz="1800" dirty="0">
                <a:latin typeface="Times New Roman" panose="02020603050405020304" pitchFamily="18" charset="0"/>
                <a:cs typeface="Times New Roman" panose="02020603050405020304" pitchFamily="18" charset="0"/>
              </a:rPr>
              <a:t>activity level</a:t>
            </a:r>
            <a:endParaRPr lang="zh-CN" altLang="en-US" sz="1800" dirty="0">
              <a:latin typeface="Times New Roman" panose="02020603050405020304" pitchFamily="18" charset="0"/>
              <a:cs typeface="Times New Roman" panose="02020603050405020304" pitchFamily="18" charset="0"/>
            </a:endParaRPr>
          </a:p>
        </p:txBody>
      </p:sp>
      <p:cxnSp>
        <p:nvCxnSpPr>
          <p:cNvPr id="414" name="直接箭头连接符 413">
            <a:extLst>
              <a:ext uri="{FF2B5EF4-FFF2-40B4-BE49-F238E27FC236}">
                <a16:creationId xmlns:a16="http://schemas.microsoft.com/office/drawing/2014/main" id="{87B9970E-47F9-4DAE-874A-719C3FC4967E}"/>
              </a:ext>
            </a:extLst>
          </p:cNvPr>
          <p:cNvCxnSpPr>
            <a:cxnSpLocks/>
            <a:stCxn id="96" idx="0"/>
            <a:endCxn id="412" idx="2"/>
          </p:cNvCxnSpPr>
          <p:nvPr/>
        </p:nvCxnSpPr>
        <p:spPr>
          <a:xfrm flipV="1">
            <a:off x="5754991" y="1659271"/>
            <a:ext cx="5920" cy="503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6" name="组合 405">
            <a:extLst>
              <a:ext uri="{FF2B5EF4-FFF2-40B4-BE49-F238E27FC236}">
                <a16:creationId xmlns:a16="http://schemas.microsoft.com/office/drawing/2014/main" id="{B8541180-5252-4F5B-A94C-F2074908B938}"/>
              </a:ext>
            </a:extLst>
          </p:cNvPr>
          <p:cNvGrpSpPr/>
          <p:nvPr/>
        </p:nvGrpSpPr>
        <p:grpSpPr>
          <a:xfrm>
            <a:off x="7194282" y="529140"/>
            <a:ext cx="4733172" cy="1691120"/>
            <a:chOff x="7249887" y="624347"/>
            <a:chExt cx="4733172" cy="1691120"/>
          </a:xfrm>
        </p:grpSpPr>
        <p:grpSp>
          <p:nvGrpSpPr>
            <p:cNvPr id="404" name="组合 403">
              <a:extLst>
                <a:ext uri="{FF2B5EF4-FFF2-40B4-BE49-F238E27FC236}">
                  <a16:creationId xmlns:a16="http://schemas.microsoft.com/office/drawing/2014/main" id="{9F1076A1-2878-49FB-8585-B24470313504}"/>
                </a:ext>
              </a:extLst>
            </p:cNvPr>
            <p:cNvGrpSpPr/>
            <p:nvPr/>
          </p:nvGrpSpPr>
          <p:grpSpPr>
            <a:xfrm>
              <a:off x="7387632" y="661001"/>
              <a:ext cx="4595427" cy="1601260"/>
              <a:chOff x="7322711" y="716933"/>
              <a:chExt cx="4595427" cy="1601260"/>
            </a:xfrm>
          </p:grpSpPr>
          <p:pic>
            <p:nvPicPr>
              <p:cNvPr id="392" name="图形 391">
                <a:extLst>
                  <a:ext uri="{FF2B5EF4-FFF2-40B4-BE49-F238E27FC236}">
                    <a16:creationId xmlns:a16="http://schemas.microsoft.com/office/drawing/2014/main" id="{31001634-0F1A-4964-9053-FDC22FD2365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29753" y="1996182"/>
                <a:ext cx="311312" cy="311312"/>
              </a:xfrm>
              <a:prstGeom prst="rect">
                <a:avLst/>
              </a:prstGeom>
            </p:spPr>
          </p:pic>
          <p:pic>
            <p:nvPicPr>
              <p:cNvPr id="394" name="图形 393">
                <a:extLst>
                  <a:ext uri="{FF2B5EF4-FFF2-40B4-BE49-F238E27FC236}">
                    <a16:creationId xmlns:a16="http://schemas.microsoft.com/office/drawing/2014/main" id="{B746A267-11BA-4DE7-94B6-A5AC836F0F1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322711" y="1570017"/>
                <a:ext cx="317147" cy="317147"/>
              </a:xfrm>
              <a:prstGeom prst="rect">
                <a:avLst/>
              </a:prstGeom>
            </p:spPr>
          </p:pic>
          <p:pic>
            <p:nvPicPr>
              <p:cNvPr id="396" name="图形 395">
                <a:extLst>
                  <a:ext uri="{FF2B5EF4-FFF2-40B4-BE49-F238E27FC236}">
                    <a16:creationId xmlns:a16="http://schemas.microsoft.com/office/drawing/2014/main" id="{F6D5296D-77F6-4B4B-AD63-6AEE611C5D7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329753" y="1143853"/>
                <a:ext cx="317147" cy="317147"/>
              </a:xfrm>
              <a:prstGeom prst="rect">
                <a:avLst/>
              </a:prstGeom>
            </p:spPr>
          </p:pic>
          <p:pic>
            <p:nvPicPr>
              <p:cNvPr id="398" name="图形 397">
                <a:extLst>
                  <a:ext uri="{FF2B5EF4-FFF2-40B4-BE49-F238E27FC236}">
                    <a16:creationId xmlns:a16="http://schemas.microsoft.com/office/drawing/2014/main" id="{FD1EA7E5-94DF-4A5A-B70B-C18B598BD76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328794" y="716933"/>
                <a:ext cx="317903" cy="317903"/>
              </a:xfrm>
              <a:prstGeom prst="rect">
                <a:avLst/>
              </a:prstGeom>
            </p:spPr>
          </p:pic>
          <p:sp>
            <p:nvSpPr>
              <p:cNvPr id="400" name="文本框 399">
                <a:extLst>
                  <a:ext uri="{FF2B5EF4-FFF2-40B4-BE49-F238E27FC236}">
                    <a16:creationId xmlns:a16="http://schemas.microsoft.com/office/drawing/2014/main" id="{B4113936-4285-4D53-9C61-1019D7944470}"/>
                  </a:ext>
                </a:extLst>
              </p:cNvPr>
              <p:cNvSpPr txBox="1"/>
              <p:nvPr/>
            </p:nvSpPr>
            <p:spPr>
              <a:xfrm>
                <a:off x="7646697" y="739634"/>
                <a:ext cx="308991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in the top 25%</a:t>
                </a:r>
                <a:endParaRPr lang="zh-CN" altLang="en-US" sz="1200" dirty="0">
                  <a:latin typeface="Times New Roman" panose="02020603050405020304" pitchFamily="18" charset="0"/>
                  <a:cs typeface="Times New Roman" panose="02020603050405020304" pitchFamily="18" charset="0"/>
                </a:endParaRPr>
              </a:p>
            </p:txBody>
          </p:sp>
          <p:sp>
            <p:nvSpPr>
              <p:cNvPr id="401" name="文本框 400">
                <a:extLst>
                  <a:ext uri="{FF2B5EF4-FFF2-40B4-BE49-F238E27FC236}">
                    <a16:creationId xmlns:a16="http://schemas.microsoft.com/office/drawing/2014/main" id="{0A5BDE85-0CFC-451F-97B7-545DE8BA7FB0}"/>
                  </a:ext>
                </a:extLst>
              </p:cNvPr>
              <p:cNvSpPr txBox="1"/>
              <p:nvPr/>
            </p:nvSpPr>
            <p:spPr>
              <a:xfrm>
                <a:off x="7652760" y="1190616"/>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between the top 25% and top 50%.</a:t>
                </a:r>
                <a:endParaRPr lang="zh-CN" altLang="en-US" sz="1200" dirty="0">
                  <a:latin typeface="Times New Roman" panose="02020603050405020304" pitchFamily="18" charset="0"/>
                  <a:cs typeface="Times New Roman" panose="02020603050405020304" pitchFamily="18" charset="0"/>
                </a:endParaRPr>
              </a:p>
            </p:txBody>
          </p:sp>
          <p:sp>
            <p:nvSpPr>
              <p:cNvPr id="402" name="文本框 401">
                <a:extLst>
                  <a:ext uri="{FF2B5EF4-FFF2-40B4-BE49-F238E27FC236}">
                    <a16:creationId xmlns:a16="http://schemas.microsoft.com/office/drawing/2014/main" id="{38F08D6D-6BA1-4302-8142-BB5BCBB6F2DB}"/>
                  </a:ext>
                </a:extLst>
              </p:cNvPr>
              <p:cNvSpPr txBox="1"/>
              <p:nvPr/>
            </p:nvSpPr>
            <p:spPr>
              <a:xfrm>
                <a:off x="7652760" y="1612260"/>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between the top 50% and top 75%.</a:t>
                </a:r>
                <a:endParaRPr lang="zh-CN" altLang="en-US" sz="1200" dirty="0">
                  <a:latin typeface="Times New Roman" panose="02020603050405020304" pitchFamily="18" charset="0"/>
                  <a:cs typeface="Times New Roman" panose="02020603050405020304" pitchFamily="18" charset="0"/>
                </a:endParaRPr>
              </a:p>
            </p:txBody>
          </p:sp>
          <p:sp>
            <p:nvSpPr>
              <p:cNvPr id="403" name="文本框 402">
                <a:extLst>
                  <a:ext uri="{FF2B5EF4-FFF2-40B4-BE49-F238E27FC236}">
                    <a16:creationId xmlns:a16="http://schemas.microsoft.com/office/drawing/2014/main" id="{68C700F7-4BC2-4F4D-8C21-BFD7B6E8CC47}"/>
                  </a:ext>
                </a:extLst>
              </p:cNvPr>
              <p:cNvSpPr txBox="1"/>
              <p:nvPr/>
            </p:nvSpPr>
            <p:spPr>
              <a:xfrm>
                <a:off x="7652760" y="2041194"/>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below the top 75%</a:t>
                </a:r>
                <a:endParaRPr lang="zh-CN" altLang="en-US" sz="1200" dirty="0">
                  <a:latin typeface="Times New Roman" panose="02020603050405020304" pitchFamily="18" charset="0"/>
                  <a:cs typeface="Times New Roman" panose="02020603050405020304" pitchFamily="18" charset="0"/>
                </a:endParaRPr>
              </a:p>
            </p:txBody>
          </p:sp>
        </p:grpSp>
        <p:sp>
          <p:nvSpPr>
            <p:cNvPr id="405" name="矩形: 圆角 404">
              <a:extLst>
                <a:ext uri="{FF2B5EF4-FFF2-40B4-BE49-F238E27FC236}">
                  <a16:creationId xmlns:a16="http://schemas.microsoft.com/office/drawing/2014/main" id="{F6BFE71F-56A2-44DD-B14C-6B7757681B32}"/>
                </a:ext>
              </a:extLst>
            </p:cNvPr>
            <p:cNvSpPr/>
            <p:nvPr/>
          </p:nvSpPr>
          <p:spPr>
            <a:xfrm>
              <a:off x="7249887" y="624347"/>
              <a:ext cx="4721376" cy="1691120"/>
            </a:xfrm>
            <a:prstGeom prst="round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4" name="组合 423">
            <a:extLst>
              <a:ext uri="{FF2B5EF4-FFF2-40B4-BE49-F238E27FC236}">
                <a16:creationId xmlns:a16="http://schemas.microsoft.com/office/drawing/2014/main" id="{E0E99164-EBD8-4CFA-B8B8-830E656EF9E3}"/>
              </a:ext>
            </a:extLst>
          </p:cNvPr>
          <p:cNvGrpSpPr/>
          <p:nvPr/>
        </p:nvGrpSpPr>
        <p:grpSpPr>
          <a:xfrm>
            <a:off x="240579" y="588686"/>
            <a:ext cx="4159773" cy="750164"/>
            <a:chOff x="150290" y="512329"/>
            <a:chExt cx="4159773" cy="750164"/>
          </a:xfrm>
        </p:grpSpPr>
        <p:grpSp>
          <p:nvGrpSpPr>
            <p:cNvPr id="419" name="组合 418">
              <a:extLst>
                <a:ext uri="{FF2B5EF4-FFF2-40B4-BE49-F238E27FC236}">
                  <a16:creationId xmlns:a16="http://schemas.microsoft.com/office/drawing/2014/main" id="{CDE79F23-795E-4742-B129-74C5E337F3B6}"/>
                </a:ext>
              </a:extLst>
            </p:cNvPr>
            <p:cNvGrpSpPr/>
            <p:nvPr/>
          </p:nvGrpSpPr>
          <p:grpSpPr>
            <a:xfrm>
              <a:off x="259551" y="581042"/>
              <a:ext cx="4050512" cy="656604"/>
              <a:chOff x="375712" y="521152"/>
              <a:chExt cx="4252481" cy="749909"/>
            </a:xfrm>
          </p:grpSpPr>
          <p:grpSp>
            <p:nvGrpSpPr>
              <p:cNvPr id="364" name="组合 363">
                <a:extLst>
                  <a:ext uri="{FF2B5EF4-FFF2-40B4-BE49-F238E27FC236}">
                    <a16:creationId xmlns:a16="http://schemas.microsoft.com/office/drawing/2014/main" id="{06B3D9D7-5B5D-4960-9C74-5A08F35C3133}"/>
                  </a:ext>
                </a:extLst>
              </p:cNvPr>
              <p:cNvGrpSpPr/>
              <p:nvPr/>
            </p:nvGrpSpPr>
            <p:grpSpPr>
              <a:xfrm>
                <a:off x="420129" y="521152"/>
                <a:ext cx="2338076" cy="316361"/>
                <a:chOff x="609028" y="3359690"/>
                <a:chExt cx="2150134" cy="287668"/>
              </a:xfrm>
            </p:grpSpPr>
            <p:pic>
              <p:nvPicPr>
                <p:cNvPr id="356" name="图形 355">
                  <a:extLst>
                    <a:ext uri="{FF2B5EF4-FFF2-40B4-BE49-F238E27FC236}">
                      <a16:creationId xmlns:a16="http://schemas.microsoft.com/office/drawing/2014/main" id="{DE2CEB57-65AB-4410-98D6-87B7892099D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609028" y="3412070"/>
                  <a:ext cx="180364" cy="180364"/>
                </a:xfrm>
                <a:prstGeom prst="rect">
                  <a:avLst/>
                </a:prstGeom>
              </p:spPr>
            </p:pic>
            <p:sp>
              <p:nvSpPr>
                <p:cNvPr id="357" name="文本框 356">
                  <a:extLst>
                    <a:ext uri="{FF2B5EF4-FFF2-40B4-BE49-F238E27FC236}">
                      <a16:creationId xmlns:a16="http://schemas.microsoft.com/office/drawing/2014/main" id="{367B82FF-BBD3-4DB3-A7D1-DFB5ADEE683A}"/>
                    </a:ext>
                  </a:extLst>
                </p:cNvPr>
                <p:cNvSpPr txBox="1"/>
                <p:nvPr/>
              </p:nvSpPr>
              <p:spPr>
                <a:xfrm>
                  <a:off x="785150" y="3359690"/>
                  <a:ext cx="1974012"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Find the mean of a time series</a:t>
                  </a:r>
                  <a:endParaRPr lang="zh-CN" altLang="en-US" sz="1200" dirty="0">
                    <a:latin typeface="Times New Roman" panose="02020603050405020304" pitchFamily="18" charset="0"/>
                    <a:cs typeface="Times New Roman" panose="02020603050405020304" pitchFamily="18" charset="0"/>
                  </a:endParaRPr>
                </a:p>
              </p:txBody>
            </p:sp>
          </p:grpSp>
          <p:grpSp>
            <p:nvGrpSpPr>
              <p:cNvPr id="368" name="组合 367">
                <a:extLst>
                  <a:ext uri="{FF2B5EF4-FFF2-40B4-BE49-F238E27FC236}">
                    <a16:creationId xmlns:a16="http://schemas.microsoft.com/office/drawing/2014/main" id="{99E982D2-28F1-4BAE-8809-6D1C219BDBA2}"/>
                  </a:ext>
                </a:extLst>
              </p:cNvPr>
              <p:cNvGrpSpPr/>
              <p:nvPr/>
            </p:nvGrpSpPr>
            <p:grpSpPr>
              <a:xfrm>
                <a:off x="375712" y="935124"/>
                <a:ext cx="1782891" cy="316361"/>
                <a:chOff x="572492" y="3539638"/>
                <a:chExt cx="1639576" cy="287668"/>
              </a:xfrm>
            </p:grpSpPr>
            <p:sp>
              <p:nvSpPr>
                <p:cNvPr id="363" name="加号 362">
                  <a:extLst>
                    <a:ext uri="{FF2B5EF4-FFF2-40B4-BE49-F238E27FC236}">
                      <a16:creationId xmlns:a16="http://schemas.microsoft.com/office/drawing/2014/main" id="{7A5B031E-E695-4141-B290-41B318CA7DA0}"/>
                    </a:ext>
                  </a:extLst>
                </p:cNvPr>
                <p:cNvSpPr/>
                <p:nvPr/>
              </p:nvSpPr>
              <p:spPr>
                <a:xfrm>
                  <a:off x="572492" y="3561843"/>
                  <a:ext cx="240489" cy="24631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p>
              </p:txBody>
            </p:sp>
            <p:sp>
              <p:nvSpPr>
                <p:cNvPr id="365" name="文本框 364">
                  <a:extLst>
                    <a:ext uri="{FF2B5EF4-FFF2-40B4-BE49-F238E27FC236}">
                      <a16:creationId xmlns:a16="http://schemas.microsoft.com/office/drawing/2014/main" id="{F6D6AFE0-E532-4EAC-B42B-80EB9567171D}"/>
                    </a:ext>
                  </a:extLst>
                </p:cNvPr>
                <p:cNvSpPr txBox="1"/>
                <p:nvPr/>
              </p:nvSpPr>
              <p:spPr>
                <a:xfrm>
                  <a:off x="778678" y="3539638"/>
                  <a:ext cx="1433390"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Add multiple results</a:t>
                  </a:r>
                  <a:endParaRPr lang="zh-CN" altLang="en-US" sz="1200" dirty="0">
                    <a:latin typeface="Times New Roman" panose="02020603050405020304" pitchFamily="18" charset="0"/>
                    <a:cs typeface="Times New Roman" panose="02020603050405020304" pitchFamily="18" charset="0"/>
                  </a:endParaRPr>
                </a:p>
              </p:txBody>
            </p:sp>
          </p:grpSp>
          <p:grpSp>
            <p:nvGrpSpPr>
              <p:cNvPr id="370" name="组合 369">
                <a:extLst>
                  <a:ext uri="{FF2B5EF4-FFF2-40B4-BE49-F238E27FC236}">
                    <a16:creationId xmlns:a16="http://schemas.microsoft.com/office/drawing/2014/main" id="{BE9DD8B8-8CEE-451B-A963-7EFFC44E7929}"/>
                  </a:ext>
                </a:extLst>
              </p:cNvPr>
              <p:cNvGrpSpPr/>
              <p:nvPr/>
            </p:nvGrpSpPr>
            <p:grpSpPr>
              <a:xfrm>
                <a:off x="2854914" y="525622"/>
                <a:ext cx="1126520" cy="304628"/>
                <a:chOff x="590133" y="3841761"/>
                <a:chExt cx="1035967" cy="276999"/>
              </a:xfrm>
            </p:grpSpPr>
            <p:cxnSp>
              <p:nvCxnSpPr>
                <p:cNvPr id="367" name="直接箭头连接符 366">
                  <a:extLst>
                    <a:ext uri="{FF2B5EF4-FFF2-40B4-BE49-F238E27FC236}">
                      <a16:creationId xmlns:a16="http://schemas.microsoft.com/office/drawing/2014/main" id="{92B072C5-68CD-4987-A8AB-3324B8446A2F}"/>
                    </a:ext>
                  </a:extLst>
                </p:cNvPr>
                <p:cNvCxnSpPr>
                  <a:cxnSpLocks/>
                  <a:endCxn id="369" idx="1"/>
                </p:cNvCxnSpPr>
                <p:nvPr/>
              </p:nvCxnSpPr>
              <p:spPr>
                <a:xfrm>
                  <a:off x="590133" y="3978944"/>
                  <a:ext cx="195017" cy="131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69" name="文本框 368">
                  <a:extLst>
                    <a:ext uri="{FF2B5EF4-FFF2-40B4-BE49-F238E27FC236}">
                      <a16:creationId xmlns:a16="http://schemas.microsoft.com/office/drawing/2014/main" id="{E7A7F655-FE51-4005-9FCC-8B9622CB3A61}"/>
                    </a:ext>
                  </a:extLst>
                </p:cNvPr>
                <p:cNvSpPr txBox="1"/>
                <p:nvPr/>
              </p:nvSpPr>
              <p:spPr>
                <a:xfrm>
                  <a:off x="785150" y="3841761"/>
                  <a:ext cx="840950"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Data Flow</a:t>
                  </a:r>
                  <a:endParaRPr lang="zh-CN" altLang="en-US" sz="1200" dirty="0">
                    <a:latin typeface="Times New Roman" panose="02020603050405020304" pitchFamily="18" charset="0"/>
                    <a:cs typeface="Times New Roman" panose="02020603050405020304" pitchFamily="18" charset="0"/>
                  </a:endParaRPr>
                </a:p>
              </p:txBody>
            </p:sp>
          </p:grpSp>
          <p:grpSp>
            <p:nvGrpSpPr>
              <p:cNvPr id="377" name="组合 376">
                <a:extLst>
                  <a:ext uri="{FF2B5EF4-FFF2-40B4-BE49-F238E27FC236}">
                    <a16:creationId xmlns:a16="http://schemas.microsoft.com/office/drawing/2014/main" id="{CC658927-FAC2-427D-8DAD-6B370ED659CF}"/>
                  </a:ext>
                </a:extLst>
              </p:cNvPr>
              <p:cNvGrpSpPr/>
              <p:nvPr/>
            </p:nvGrpSpPr>
            <p:grpSpPr>
              <a:xfrm>
                <a:off x="2855235" y="954700"/>
                <a:ext cx="1772958" cy="316361"/>
                <a:chOff x="602555" y="3965128"/>
                <a:chExt cx="1630442" cy="287668"/>
              </a:xfrm>
            </p:grpSpPr>
            <p:cxnSp>
              <p:nvCxnSpPr>
                <p:cNvPr id="375" name="直接连接符 374">
                  <a:extLst>
                    <a:ext uri="{FF2B5EF4-FFF2-40B4-BE49-F238E27FC236}">
                      <a16:creationId xmlns:a16="http://schemas.microsoft.com/office/drawing/2014/main" id="{79D9EAD3-6105-4FCB-AFAB-2A2E2A7B5A89}"/>
                    </a:ext>
                  </a:extLst>
                </p:cNvPr>
                <p:cNvCxnSpPr>
                  <a:cxnSpLocks/>
                </p:cNvCxnSpPr>
                <p:nvPr/>
              </p:nvCxnSpPr>
              <p:spPr>
                <a:xfrm>
                  <a:off x="602555" y="4111111"/>
                  <a:ext cx="171136"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76" name="文本框 375">
                  <a:extLst>
                    <a:ext uri="{FF2B5EF4-FFF2-40B4-BE49-F238E27FC236}">
                      <a16:creationId xmlns:a16="http://schemas.microsoft.com/office/drawing/2014/main" id="{D2192BAC-EB6A-4B0F-95C4-613C69311C4F}"/>
                    </a:ext>
                  </a:extLst>
                </p:cNvPr>
                <p:cNvSpPr txBox="1"/>
                <p:nvPr/>
              </p:nvSpPr>
              <p:spPr>
                <a:xfrm>
                  <a:off x="799607" y="3965128"/>
                  <a:ext cx="1433390"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Data Transformation</a:t>
                  </a:r>
                  <a:endParaRPr lang="zh-CN" altLang="en-US" sz="1200" dirty="0">
                    <a:latin typeface="Times New Roman" panose="02020603050405020304" pitchFamily="18" charset="0"/>
                    <a:cs typeface="Times New Roman" panose="02020603050405020304" pitchFamily="18" charset="0"/>
                  </a:endParaRPr>
                </a:p>
              </p:txBody>
            </p:sp>
          </p:grpSp>
        </p:grpSp>
        <p:sp>
          <p:nvSpPr>
            <p:cNvPr id="422" name="矩形 421">
              <a:extLst>
                <a:ext uri="{FF2B5EF4-FFF2-40B4-BE49-F238E27FC236}">
                  <a16:creationId xmlns:a16="http://schemas.microsoft.com/office/drawing/2014/main" id="{8B28D513-179A-4188-9EBC-D78B9731BA95}"/>
                </a:ext>
              </a:extLst>
            </p:cNvPr>
            <p:cNvSpPr/>
            <p:nvPr/>
          </p:nvSpPr>
          <p:spPr>
            <a:xfrm>
              <a:off x="150290" y="512329"/>
              <a:ext cx="4159773" cy="750164"/>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3" name="组合 472">
            <a:extLst>
              <a:ext uri="{FF2B5EF4-FFF2-40B4-BE49-F238E27FC236}">
                <a16:creationId xmlns:a16="http://schemas.microsoft.com/office/drawing/2014/main" id="{D5A3A21E-E3A7-4B5C-881B-685B53209625}"/>
              </a:ext>
            </a:extLst>
          </p:cNvPr>
          <p:cNvGrpSpPr/>
          <p:nvPr/>
        </p:nvGrpSpPr>
        <p:grpSpPr>
          <a:xfrm>
            <a:off x="201617" y="3781168"/>
            <a:ext cx="4226621" cy="2816190"/>
            <a:chOff x="201617" y="3781168"/>
            <a:chExt cx="4226621" cy="2816190"/>
          </a:xfrm>
        </p:grpSpPr>
        <p:grpSp>
          <p:nvGrpSpPr>
            <p:cNvPr id="471" name="组合 470">
              <a:extLst>
                <a:ext uri="{FF2B5EF4-FFF2-40B4-BE49-F238E27FC236}">
                  <a16:creationId xmlns:a16="http://schemas.microsoft.com/office/drawing/2014/main" id="{54614671-D6AA-41FA-A5CD-9332CE02C972}"/>
                </a:ext>
              </a:extLst>
            </p:cNvPr>
            <p:cNvGrpSpPr/>
            <p:nvPr/>
          </p:nvGrpSpPr>
          <p:grpSpPr>
            <a:xfrm>
              <a:off x="255472" y="3784685"/>
              <a:ext cx="3994163" cy="2661973"/>
              <a:chOff x="255472" y="3784685"/>
              <a:chExt cx="3994163" cy="2661973"/>
            </a:xfrm>
          </p:grpSpPr>
          <p:grpSp>
            <p:nvGrpSpPr>
              <p:cNvPr id="470" name="组合 469">
                <a:extLst>
                  <a:ext uri="{FF2B5EF4-FFF2-40B4-BE49-F238E27FC236}">
                    <a16:creationId xmlns:a16="http://schemas.microsoft.com/office/drawing/2014/main" id="{60C85FFA-7F8A-4C6F-A12C-934E338FD1B7}"/>
                  </a:ext>
                </a:extLst>
              </p:cNvPr>
              <p:cNvGrpSpPr/>
              <p:nvPr/>
            </p:nvGrpSpPr>
            <p:grpSpPr>
              <a:xfrm>
                <a:off x="271892" y="5584973"/>
                <a:ext cx="3975326" cy="861685"/>
                <a:chOff x="271892" y="5584973"/>
                <a:chExt cx="3975326" cy="861685"/>
              </a:xfrm>
            </p:grpSpPr>
            <p:cxnSp>
              <p:nvCxnSpPr>
                <p:cNvPr id="39" name="直接箭头连接符 38">
                  <a:extLst>
                    <a:ext uri="{FF2B5EF4-FFF2-40B4-BE49-F238E27FC236}">
                      <a16:creationId xmlns:a16="http://schemas.microsoft.com/office/drawing/2014/main" id="{6FBEE11D-CE49-4A10-A62E-F63D99243CAB}"/>
                    </a:ext>
                  </a:extLst>
                </p:cNvPr>
                <p:cNvCxnSpPr>
                  <a:cxnSpLocks/>
                  <a:endCxn id="34" idx="1"/>
                </p:cNvCxnSpPr>
                <p:nvPr/>
              </p:nvCxnSpPr>
              <p:spPr>
                <a:xfrm flipV="1">
                  <a:off x="1882803" y="6111201"/>
                  <a:ext cx="976898" cy="21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2DC6368A-CFC9-4A2D-87E3-2EEAE9CABADB}"/>
                    </a:ext>
                  </a:extLst>
                </p:cNvPr>
                <p:cNvSpPr txBox="1"/>
                <p:nvPr/>
              </p:nvSpPr>
              <p:spPr>
                <a:xfrm>
                  <a:off x="2100683" y="5880368"/>
                  <a:ext cx="53728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Scaling</a:t>
                  </a:r>
                </a:p>
              </p:txBody>
            </p:sp>
            <p:grpSp>
              <p:nvGrpSpPr>
                <p:cNvPr id="59" name="组合 58">
                  <a:extLst>
                    <a:ext uri="{FF2B5EF4-FFF2-40B4-BE49-F238E27FC236}">
                      <a16:creationId xmlns:a16="http://schemas.microsoft.com/office/drawing/2014/main" id="{928A3105-D1A4-4870-A629-6981993263D3}"/>
                    </a:ext>
                  </a:extLst>
                </p:cNvPr>
                <p:cNvGrpSpPr/>
                <p:nvPr/>
              </p:nvGrpSpPr>
              <p:grpSpPr>
                <a:xfrm>
                  <a:off x="2859701" y="5585482"/>
                  <a:ext cx="1387517" cy="861176"/>
                  <a:chOff x="3040619" y="5453213"/>
                  <a:chExt cx="1387517" cy="861176"/>
                </a:xfrm>
              </p:grpSpPr>
              <p:pic>
                <p:nvPicPr>
                  <p:cNvPr id="34" name="图片 33">
                    <a:extLst>
                      <a:ext uri="{FF2B5EF4-FFF2-40B4-BE49-F238E27FC236}">
                        <a16:creationId xmlns:a16="http://schemas.microsoft.com/office/drawing/2014/main" id="{E233991E-CBE5-428A-8862-ADF2BBDC5F7C}"/>
                      </a:ext>
                    </a:extLst>
                  </p:cNvPr>
                  <p:cNvPicPr>
                    <a:picLocks noChangeAspect="1"/>
                  </p:cNvPicPr>
                  <p:nvPr/>
                </p:nvPicPr>
                <p:blipFill>
                  <a:blip r:embed="rId32"/>
                  <a:stretch>
                    <a:fillRect/>
                  </a:stretch>
                </p:blipFill>
                <p:spPr>
                  <a:xfrm>
                    <a:off x="3040619" y="5643474"/>
                    <a:ext cx="1387517" cy="670915"/>
                  </a:xfrm>
                  <a:prstGeom prst="rect">
                    <a:avLst/>
                  </a:prstGeom>
                  <a:ln w="3175">
                    <a:solidFill>
                      <a:schemeClr val="tx1"/>
                    </a:solidFill>
                  </a:ln>
                </p:spPr>
              </p:pic>
              <p:sp>
                <p:nvSpPr>
                  <p:cNvPr id="58" name="文本框 57">
                    <a:extLst>
                      <a:ext uri="{FF2B5EF4-FFF2-40B4-BE49-F238E27FC236}">
                        <a16:creationId xmlns:a16="http://schemas.microsoft.com/office/drawing/2014/main" id="{4E14F490-7391-4A35-890A-3E51FBE72D4E}"/>
                      </a:ext>
                    </a:extLst>
                  </p:cNvPr>
                  <p:cNvSpPr txBox="1"/>
                  <p:nvPr/>
                </p:nvSpPr>
                <p:spPr>
                  <a:xfrm>
                    <a:off x="3355231" y="5453213"/>
                    <a:ext cx="75057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Scaled data</a:t>
                    </a:r>
                    <a:endParaRPr lang="zh-CN" altLang="en-US" sz="900" dirty="0">
                      <a:latin typeface="Times New Roman" panose="02020603050405020304" pitchFamily="18" charset="0"/>
                      <a:cs typeface="Times New Roman" panose="02020603050405020304" pitchFamily="18" charset="0"/>
                    </a:endParaRPr>
                  </a:p>
                </p:txBody>
              </p:sp>
            </p:grpSp>
            <p:grpSp>
              <p:nvGrpSpPr>
                <p:cNvPr id="63" name="组合 62">
                  <a:extLst>
                    <a:ext uri="{FF2B5EF4-FFF2-40B4-BE49-F238E27FC236}">
                      <a16:creationId xmlns:a16="http://schemas.microsoft.com/office/drawing/2014/main" id="{E14D409F-DB85-45C7-B54C-A04913D17158}"/>
                    </a:ext>
                  </a:extLst>
                </p:cNvPr>
                <p:cNvGrpSpPr/>
                <p:nvPr/>
              </p:nvGrpSpPr>
              <p:grpSpPr>
                <a:xfrm>
                  <a:off x="271892" y="5995784"/>
                  <a:ext cx="177165" cy="230832"/>
                  <a:chOff x="415290" y="4775759"/>
                  <a:chExt cx="177165" cy="230832"/>
                </a:xfrm>
              </p:grpSpPr>
              <p:sp>
                <p:nvSpPr>
                  <p:cNvPr id="64" name="文本框 63">
                    <a:extLst>
                      <a:ext uri="{FF2B5EF4-FFF2-40B4-BE49-F238E27FC236}">
                        <a16:creationId xmlns:a16="http://schemas.microsoft.com/office/drawing/2014/main" id="{A3BA18EA-F538-4BFC-98B7-69AF9C3062CE}"/>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65" name="椭圆 64">
                    <a:extLst>
                      <a:ext uri="{FF2B5EF4-FFF2-40B4-BE49-F238E27FC236}">
                        <a16:creationId xmlns:a16="http://schemas.microsoft.com/office/drawing/2014/main" id="{143AD790-6BDD-4455-9363-0DDCABA76E19}"/>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69" name="组合 468">
                  <a:extLst>
                    <a:ext uri="{FF2B5EF4-FFF2-40B4-BE49-F238E27FC236}">
                      <a16:creationId xmlns:a16="http://schemas.microsoft.com/office/drawing/2014/main" id="{4A49B524-2D48-4BE9-BDFF-F45D3DF20435}"/>
                    </a:ext>
                  </a:extLst>
                </p:cNvPr>
                <p:cNvGrpSpPr/>
                <p:nvPr/>
              </p:nvGrpSpPr>
              <p:grpSpPr>
                <a:xfrm>
                  <a:off x="530520" y="5584973"/>
                  <a:ext cx="1371781" cy="861685"/>
                  <a:chOff x="530520" y="5584973"/>
                  <a:chExt cx="1371781" cy="861685"/>
                </a:xfrm>
              </p:grpSpPr>
              <p:pic>
                <p:nvPicPr>
                  <p:cNvPr id="451" name="图片 450">
                    <a:extLst>
                      <a:ext uri="{FF2B5EF4-FFF2-40B4-BE49-F238E27FC236}">
                        <a16:creationId xmlns:a16="http://schemas.microsoft.com/office/drawing/2014/main" id="{40F89B8C-68FB-42F3-B7AA-72F9BD06DCF7}"/>
                      </a:ext>
                    </a:extLst>
                  </p:cNvPr>
                  <p:cNvPicPr>
                    <a:picLocks noChangeAspect="1"/>
                  </p:cNvPicPr>
                  <p:nvPr/>
                </p:nvPicPr>
                <p:blipFill>
                  <a:blip r:embed="rId33"/>
                  <a:stretch>
                    <a:fillRect/>
                  </a:stretch>
                </p:blipFill>
                <p:spPr>
                  <a:xfrm>
                    <a:off x="530520" y="5775743"/>
                    <a:ext cx="1371781" cy="670915"/>
                  </a:xfrm>
                  <a:prstGeom prst="rect">
                    <a:avLst/>
                  </a:prstGeom>
                  <a:ln w="3175">
                    <a:solidFill>
                      <a:schemeClr val="tx1"/>
                    </a:solidFill>
                  </a:ln>
                </p:spPr>
              </p:pic>
              <p:sp>
                <p:nvSpPr>
                  <p:cNvPr id="455" name="文本框 454">
                    <a:extLst>
                      <a:ext uri="{FF2B5EF4-FFF2-40B4-BE49-F238E27FC236}">
                        <a16:creationId xmlns:a16="http://schemas.microsoft.com/office/drawing/2014/main" id="{02B824ED-9B4D-4484-A2BA-39163AD0884D}"/>
                      </a:ext>
                    </a:extLst>
                  </p:cNvPr>
                  <p:cNvSpPr txBox="1"/>
                  <p:nvPr/>
                </p:nvSpPr>
                <p:spPr>
                  <a:xfrm>
                    <a:off x="754605" y="5584973"/>
                    <a:ext cx="895350" cy="231849"/>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Smoothed data</a:t>
                    </a:r>
                    <a:endParaRPr lang="zh-CN" altLang="en-US" sz="900" dirty="0">
                      <a:latin typeface="Times New Roman" panose="02020603050405020304" pitchFamily="18" charset="0"/>
                      <a:cs typeface="Times New Roman" panose="02020603050405020304" pitchFamily="18" charset="0"/>
                    </a:endParaRPr>
                  </a:p>
                </p:txBody>
              </p:sp>
            </p:grpSp>
          </p:grpSp>
          <p:grpSp>
            <p:nvGrpSpPr>
              <p:cNvPr id="464" name="组合 463">
                <a:extLst>
                  <a:ext uri="{FF2B5EF4-FFF2-40B4-BE49-F238E27FC236}">
                    <a16:creationId xmlns:a16="http://schemas.microsoft.com/office/drawing/2014/main" id="{7ABA86D4-3D14-4490-BA1A-B5505342A332}"/>
                  </a:ext>
                </a:extLst>
              </p:cNvPr>
              <p:cNvGrpSpPr/>
              <p:nvPr/>
            </p:nvGrpSpPr>
            <p:grpSpPr>
              <a:xfrm>
                <a:off x="261415" y="4684076"/>
                <a:ext cx="3985439" cy="871362"/>
                <a:chOff x="261415" y="4684076"/>
                <a:chExt cx="3985439" cy="871362"/>
              </a:xfrm>
            </p:grpSpPr>
            <p:sp>
              <p:nvSpPr>
                <p:cNvPr id="56" name="文本框 55">
                  <a:extLst>
                    <a:ext uri="{FF2B5EF4-FFF2-40B4-BE49-F238E27FC236}">
                      <a16:creationId xmlns:a16="http://schemas.microsoft.com/office/drawing/2014/main" id="{35331C8A-8D6F-40D8-9C6D-9AF77856E525}"/>
                    </a:ext>
                  </a:extLst>
                </p:cNvPr>
                <p:cNvSpPr txBox="1"/>
                <p:nvPr/>
              </p:nvSpPr>
              <p:spPr>
                <a:xfrm>
                  <a:off x="3118008" y="4684076"/>
                  <a:ext cx="895350" cy="231849"/>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Smoothed data</a:t>
                  </a:r>
                  <a:endParaRPr lang="zh-CN" altLang="en-US" sz="900" dirty="0">
                    <a:latin typeface="Times New Roman" panose="02020603050405020304" pitchFamily="18" charset="0"/>
                    <a:cs typeface="Times New Roman" panose="02020603050405020304" pitchFamily="18" charset="0"/>
                  </a:endParaRPr>
                </a:p>
              </p:txBody>
            </p:sp>
            <p:pic>
              <p:nvPicPr>
                <p:cNvPr id="439" name="图片 438">
                  <a:extLst>
                    <a:ext uri="{FF2B5EF4-FFF2-40B4-BE49-F238E27FC236}">
                      <a16:creationId xmlns:a16="http://schemas.microsoft.com/office/drawing/2014/main" id="{2EC8D5A2-5F43-4AAD-9AF4-F10706142885}"/>
                    </a:ext>
                  </a:extLst>
                </p:cNvPr>
                <p:cNvPicPr>
                  <a:picLocks noChangeAspect="1"/>
                </p:cNvPicPr>
                <p:nvPr/>
              </p:nvPicPr>
              <p:blipFill>
                <a:blip r:embed="rId34"/>
                <a:stretch>
                  <a:fillRect/>
                </a:stretch>
              </p:blipFill>
              <p:spPr>
                <a:xfrm>
                  <a:off x="532492" y="4902089"/>
                  <a:ext cx="1377239" cy="653349"/>
                </a:xfrm>
                <a:prstGeom prst="rect">
                  <a:avLst/>
                </a:prstGeom>
                <a:ln w="3175">
                  <a:solidFill>
                    <a:schemeClr val="tx1"/>
                  </a:solidFill>
                </a:ln>
              </p:spPr>
            </p:pic>
            <p:sp>
              <p:nvSpPr>
                <p:cNvPr id="440" name="文本框 439">
                  <a:extLst>
                    <a:ext uri="{FF2B5EF4-FFF2-40B4-BE49-F238E27FC236}">
                      <a16:creationId xmlns:a16="http://schemas.microsoft.com/office/drawing/2014/main" id="{C48EA836-9CC4-4273-A28D-FB5BB5A14ADA}"/>
                    </a:ext>
                  </a:extLst>
                </p:cNvPr>
                <p:cNvSpPr txBox="1"/>
                <p:nvPr/>
              </p:nvSpPr>
              <p:spPr>
                <a:xfrm>
                  <a:off x="701866" y="4691602"/>
                  <a:ext cx="1067846"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extremed</a:t>
                  </a:r>
                  <a:r>
                    <a:rPr lang="en-US" altLang="zh-CN" sz="900" dirty="0">
                      <a:latin typeface="Times New Roman" panose="02020603050405020304" pitchFamily="18" charset="0"/>
                      <a:cs typeface="Times New Roman" panose="02020603050405020304" pitchFamily="18" charset="0"/>
                    </a:rPr>
                    <a:t> data</a:t>
                  </a:r>
                  <a:endParaRPr lang="zh-CN" altLang="en-US" sz="900" dirty="0">
                    <a:latin typeface="Times New Roman" panose="02020603050405020304" pitchFamily="18" charset="0"/>
                    <a:cs typeface="Times New Roman" panose="02020603050405020304" pitchFamily="18" charset="0"/>
                  </a:endParaRPr>
                </a:p>
              </p:txBody>
            </p:sp>
            <p:pic>
              <p:nvPicPr>
                <p:cNvPr id="442" name="图片 441">
                  <a:extLst>
                    <a:ext uri="{FF2B5EF4-FFF2-40B4-BE49-F238E27FC236}">
                      <a16:creationId xmlns:a16="http://schemas.microsoft.com/office/drawing/2014/main" id="{7D6E20D4-5D81-45FC-A8AD-5C3B0779BB09}"/>
                    </a:ext>
                  </a:extLst>
                </p:cNvPr>
                <p:cNvPicPr>
                  <a:picLocks noChangeAspect="1"/>
                </p:cNvPicPr>
                <p:nvPr/>
              </p:nvPicPr>
              <p:blipFill>
                <a:blip r:embed="rId33"/>
                <a:stretch>
                  <a:fillRect/>
                </a:stretch>
              </p:blipFill>
              <p:spPr>
                <a:xfrm>
                  <a:off x="2869615" y="4902089"/>
                  <a:ext cx="1377239" cy="651500"/>
                </a:xfrm>
                <a:prstGeom prst="rect">
                  <a:avLst/>
                </a:prstGeom>
                <a:ln w="3175">
                  <a:solidFill>
                    <a:schemeClr val="tx1"/>
                  </a:solidFill>
                </a:ln>
              </p:spPr>
            </p:pic>
            <p:cxnSp>
              <p:nvCxnSpPr>
                <p:cNvPr id="447" name="直接箭头连接符 446">
                  <a:extLst>
                    <a:ext uri="{FF2B5EF4-FFF2-40B4-BE49-F238E27FC236}">
                      <a16:creationId xmlns:a16="http://schemas.microsoft.com/office/drawing/2014/main" id="{412DD319-5013-421E-85C0-6308777D1A67}"/>
                    </a:ext>
                  </a:extLst>
                </p:cNvPr>
                <p:cNvCxnSpPr>
                  <a:cxnSpLocks/>
                  <a:stCxn id="439" idx="3"/>
                  <a:endCxn id="442" idx="1"/>
                </p:cNvCxnSpPr>
                <p:nvPr/>
              </p:nvCxnSpPr>
              <p:spPr>
                <a:xfrm flipV="1">
                  <a:off x="1909731" y="5227839"/>
                  <a:ext cx="959884" cy="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4" name="文本框 453">
                  <a:extLst>
                    <a:ext uri="{FF2B5EF4-FFF2-40B4-BE49-F238E27FC236}">
                      <a16:creationId xmlns:a16="http://schemas.microsoft.com/office/drawing/2014/main" id="{D328EA81-CED2-4BCF-9726-DF726C2DADB0}"/>
                    </a:ext>
                  </a:extLst>
                </p:cNvPr>
                <p:cNvSpPr txBox="1"/>
                <p:nvPr/>
              </p:nvSpPr>
              <p:spPr>
                <a:xfrm>
                  <a:off x="2046557" y="5000381"/>
                  <a:ext cx="746973"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Smoothing</a:t>
                  </a:r>
                  <a:endParaRPr lang="zh-CN" altLang="en-US" sz="900" dirty="0">
                    <a:latin typeface="Times New Roman" panose="02020603050405020304" pitchFamily="18" charset="0"/>
                    <a:cs typeface="Times New Roman" panose="02020603050405020304" pitchFamily="18" charset="0"/>
                  </a:endParaRPr>
                </a:p>
              </p:txBody>
            </p:sp>
            <p:grpSp>
              <p:nvGrpSpPr>
                <p:cNvPr id="457" name="组合 456">
                  <a:extLst>
                    <a:ext uri="{FF2B5EF4-FFF2-40B4-BE49-F238E27FC236}">
                      <a16:creationId xmlns:a16="http://schemas.microsoft.com/office/drawing/2014/main" id="{4808C216-60C5-4F26-A1BA-C79A021FDD73}"/>
                    </a:ext>
                  </a:extLst>
                </p:cNvPr>
                <p:cNvGrpSpPr/>
                <p:nvPr/>
              </p:nvGrpSpPr>
              <p:grpSpPr>
                <a:xfrm>
                  <a:off x="261415" y="5107850"/>
                  <a:ext cx="177165" cy="230832"/>
                  <a:chOff x="415290" y="4775759"/>
                  <a:chExt cx="177165" cy="230832"/>
                </a:xfrm>
              </p:grpSpPr>
              <p:sp>
                <p:nvSpPr>
                  <p:cNvPr id="458" name="文本框 457">
                    <a:extLst>
                      <a:ext uri="{FF2B5EF4-FFF2-40B4-BE49-F238E27FC236}">
                        <a16:creationId xmlns:a16="http://schemas.microsoft.com/office/drawing/2014/main" id="{AF274D5E-9869-4423-940B-354389FD6744}"/>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sp>
                <p:nvSpPr>
                  <p:cNvPr id="459" name="椭圆 458">
                    <a:extLst>
                      <a:ext uri="{FF2B5EF4-FFF2-40B4-BE49-F238E27FC236}">
                        <a16:creationId xmlns:a16="http://schemas.microsoft.com/office/drawing/2014/main" id="{947560F1-FDE9-4E65-90BE-827558A990E1}"/>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3" name="组合 462">
                <a:extLst>
                  <a:ext uri="{FF2B5EF4-FFF2-40B4-BE49-F238E27FC236}">
                    <a16:creationId xmlns:a16="http://schemas.microsoft.com/office/drawing/2014/main" id="{771BA9B4-6215-4264-BA1E-9C57488379A1}"/>
                  </a:ext>
                </a:extLst>
              </p:cNvPr>
              <p:cNvGrpSpPr/>
              <p:nvPr/>
            </p:nvGrpSpPr>
            <p:grpSpPr>
              <a:xfrm>
                <a:off x="255472" y="3784685"/>
                <a:ext cx="3994163" cy="885126"/>
                <a:chOff x="255472" y="3784685"/>
                <a:chExt cx="3994163" cy="885126"/>
              </a:xfrm>
            </p:grpSpPr>
            <p:grpSp>
              <p:nvGrpSpPr>
                <p:cNvPr id="436" name="组合 435">
                  <a:extLst>
                    <a:ext uri="{FF2B5EF4-FFF2-40B4-BE49-F238E27FC236}">
                      <a16:creationId xmlns:a16="http://schemas.microsoft.com/office/drawing/2014/main" id="{62B16D3A-6F17-4864-B500-1B6F470E90BA}"/>
                    </a:ext>
                  </a:extLst>
                </p:cNvPr>
                <p:cNvGrpSpPr/>
                <p:nvPr/>
              </p:nvGrpSpPr>
              <p:grpSpPr>
                <a:xfrm>
                  <a:off x="535979" y="3784685"/>
                  <a:ext cx="3593339" cy="882538"/>
                  <a:chOff x="510145" y="4454427"/>
                  <a:chExt cx="3593339" cy="882538"/>
                </a:xfrm>
              </p:grpSpPr>
              <p:cxnSp>
                <p:nvCxnSpPr>
                  <p:cNvPr id="36" name="直接箭头连接符 35">
                    <a:extLst>
                      <a:ext uri="{FF2B5EF4-FFF2-40B4-BE49-F238E27FC236}">
                        <a16:creationId xmlns:a16="http://schemas.microsoft.com/office/drawing/2014/main" id="{1D8CF69E-FF0E-47F4-8298-D97D3C3D50F5}"/>
                      </a:ext>
                    </a:extLst>
                  </p:cNvPr>
                  <p:cNvCxnSpPr>
                    <a:cxnSpLocks/>
                    <a:stCxn id="28" idx="3"/>
                  </p:cNvCxnSpPr>
                  <p:nvPr/>
                </p:nvCxnSpPr>
                <p:spPr>
                  <a:xfrm flipV="1">
                    <a:off x="1881926" y="5008443"/>
                    <a:ext cx="961348" cy="184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122F75DB-CAC5-4C69-9EBC-707E66855791}"/>
                      </a:ext>
                    </a:extLst>
                  </p:cNvPr>
                  <p:cNvSpPr txBox="1"/>
                  <p:nvPr/>
                </p:nvSpPr>
                <p:spPr>
                  <a:xfrm>
                    <a:off x="1964365" y="4775180"/>
                    <a:ext cx="86997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extreming</a:t>
                    </a:r>
                    <a:endParaRPr lang="zh-CN" altLang="en-US" sz="900" dirty="0">
                      <a:latin typeface="Times New Roman" panose="02020603050405020304" pitchFamily="18" charset="0"/>
                      <a:cs typeface="Times New Roman" panose="02020603050405020304" pitchFamily="18" charset="0"/>
                    </a:endParaRPr>
                  </a:p>
                </p:txBody>
              </p:sp>
              <p:grpSp>
                <p:nvGrpSpPr>
                  <p:cNvPr id="52" name="组合 51">
                    <a:extLst>
                      <a:ext uri="{FF2B5EF4-FFF2-40B4-BE49-F238E27FC236}">
                        <a16:creationId xmlns:a16="http://schemas.microsoft.com/office/drawing/2014/main" id="{A15EEF81-E81A-4931-A93F-8B5269DB352D}"/>
                      </a:ext>
                    </a:extLst>
                  </p:cNvPr>
                  <p:cNvGrpSpPr/>
                  <p:nvPr/>
                </p:nvGrpSpPr>
                <p:grpSpPr>
                  <a:xfrm>
                    <a:off x="510145" y="4454427"/>
                    <a:ext cx="1371781" cy="882538"/>
                    <a:chOff x="785265" y="4333262"/>
                    <a:chExt cx="1371781" cy="888866"/>
                  </a:xfrm>
                </p:grpSpPr>
                <p:pic>
                  <p:nvPicPr>
                    <p:cNvPr id="28" name="图片 27">
                      <a:extLst>
                        <a:ext uri="{FF2B5EF4-FFF2-40B4-BE49-F238E27FC236}">
                          <a16:creationId xmlns:a16="http://schemas.microsoft.com/office/drawing/2014/main" id="{EE18DFE3-CBE8-4E0E-85D1-AFA401D8CF82}"/>
                        </a:ext>
                      </a:extLst>
                    </p:cNvPr>
                    <p:cNvPicPr>
                      <a:picLocks noChangeAspect="1"/>
                    </p:cNvPicPr>
                    <p:nvPr/>
                  </p:nvPicPr>
                  <p:blipFill>
                    <a:blip r:embed="rId35"/>
                    <a:stretch>
                      <a:fillRect/>
                    </a:stretch>
                  </p:blipFill>
                  <p:spPr>
                    <a:xfrm>
                      <a:off x="785265" y="4564095"/>
                      <a:ext cx="1371781" cy="658033"/>
                    </a:xfrm>
                    <a:prstGeom prst="rect">
                      <a:avLst/>
                    </a:prstGeom>
                    <a:ln w="3175">
                      <a:solidFill>
                        <a:schemeClr val="tx1"/>
                      </a:solidFill>
                    </a:ln>
                  </p:spPr>
                </p:pic>
                <p:sp>
                  <p:nvSpPr>
                    <p:cNvPr id="51" name="文本框 50">
                      <a:extLst>
                        <a:ext uri="{FF2B5EF4-FFF2-40B4-BE49-F238E27FC236}">
                          <a16:creationId xmlns:a16="http://schemas.microsoft.com/office/drawing/2014/main" id="{C832C577-E0FB-41A5-AA25-2593D4D59297}"/>
                        </a:ext>
                      </a:extLst>
                    </p:cNvPr>
                    <p:cNvSpPr txBox="1"/>
                    <p:nvPr/>
                  </p:nvSpPr>
                  <p:spPr>
                    <a:xfrm>
                      <a:off x="1063732" y="4333262"/>
                      <a:ext cx="81484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Original data</a:t>
                      </a:r>
                      <a:endParaRPr lang="zh-CN" altLang="en-US" sz="900" dirty="0">
                        <a:latin typeface="Times New Roman" panose="02020603050405020304" pitchFamily="18" charset="0"/>
                        <a:cs typeface="Times New Roman" panose="02020603050405020304" pitchFamily="18" charset="0"/>
                      </a:endParaRPr>
                    </a:p>
                  </p:txBody>
                </p:sp>
              </p:grpSp>
              <p:sp>
                <p:nvSpPr>
                  <p:cNvPr id="53" name="文本框 52">
                    <a:extLst>
                      <a:ext uri="{FF2B5EF4-FFF2-40B4-BE49-F238E27FC236}">
                        <a16:creationId xmlns:a16="http://schemas.microsoft.com/office/drawing/2014/main" id="{8CAE4340-9B19-477C-8D69-C03163DB1400}"/>
                      </a:ext>
                    </a:extLst>
                  </p:cNvPr>
                  <p:cNvSpPr txBox="1"/>
                  <p:nvPr/>
                </p:nvSpPr>
                <p:spPr>
                  <a:xfrm>
                    <a:off x="3035638" y="4454427"/>
                    <a:ext cx="1067846"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extremed</a:t>
                    </a:r>
                    <a:r>
                      <a:rPr lang="en-US" altLang="zh-CN" sz="900" dirty="0">
                        <a:latin typeface="Times New Roman" panose="02020603050405020304" pitchFamily="18" charset="0"/>
                        <a:cs typeface="Times New Roman" panose="02020603050405020304" pitchFamily="18" charset="0"/>
                      </a:rPr>
                      <a:t> data</a:t>
                    </a:r>
                    <a:endParaRPr lang="zh-CN" altLang="en-US" sz="900" dirty="0">
                      <a:latin typeface="Times New Roman" panose="02020603050405020304" pitchFamily="18" charset="0"/>
                      <a:cs typeface="Times New Roman" panose="02020603050405020304" pitchFamily="18" charset="0"/>
                    </a:endParaRPr>
                  </a:p>
                </p:txBody>
              </p:sp>
            </p:grpSp>
            <p:pic>
              <p:nvPicPr>
                <p:cNvPr id="438" name="图片 437">
                  <a:extLst>
                    <a:ext uri="{FF2B5EF4-FFF2-40B4-BE49-F238E27FC236}">
                      <a16:creationId xmlns:a16="http://schemas.microsoft.com/office/drawing/2014/main" id="{BDBD0E7A-AD75-4C17-89A4-0618FCD23376}"/>
                    </a:ext>
                  </a:extLst>
                </p:cNvPr>
                <p:cNvPicPr>
                  <a:picLocks noChangeAspect="1"/>
                </p:cNvPicPr>
                <p:nvPr/>
              </p:nvPicPr>
              <p:blipFill>
                <a:blip r:embed="rId34"/>
                <a:stretch>
                  <a:fillRect/>
                </a:stretch>
              </p:blipFill>
              <p:spPr>
                <a:xfrm>
                  <a:off x="2872396" y="4016462"/>
                  <a:ext cx="1377239" cy="653349"/>
                </a:xfrm>
                <a:prstGeom prst="rect">
                  <a:avLst/>
                </a:prstGeom>
                <a:ln w="3175">
                  <a:solidFill>
                    <a:schemeClr val="tx1"/>
                  </a:solidFill>
                </a:ln>
              </p:spPr>
            </p:pic>
            <p:grpSp>
              <p:nvGrpSpPr>
                <p:cNvPr id="460" name="组合 459">
                  <a:extLst>
                    <a:ext uri="{FF2B5EF4-FFF2-40B4-BE49-F238E27FC236}">
                      <a16:creationId xmlns:a16="http://schemas.microsoft.com/office/drawing/2014/main" id="{3DB4073B-14DB-4F77-B71A-EC2AFBC3A03C}"/>
                    </a:ext>
                  </a:extLst>
                </p:cNvPr>
                <p:cNvGrpSpPr/>
                <p:nvPr/>
              </p:nvGrpSpPr>
              <p:grpSpPr>
                <a:xfrm>
                  <a:off x="255472" y="4220854"/>
                  <a:ext cx="177165" cy="230832"/>
                  <a:chOff x="415290" y="4775759"/>
                  <a:chExt cx="177165" cy="230832"/>
                </a:xfrm>
              </p:grpSpPr>
              <p:sp>
                <p:nvSpPr>
                  <p:cNvPr id="461" name="文本框 460">
                    <a:extLst>
                      <a:ext uri="{FF2B5EF4-FFF2-40B4-BE49-F238E27FC236}">
                        <a16:creationId xmlns:a16="http://schemas.microsoft.com/office/drawing/2014/main" id="{D3E199B3-8A61-4CFA-B011-BDFCD20DCA48}"/>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462" name="椭圆 461">
                    <a:extLst>
                      <a:ext uri="{FF2B5EF4-FFF2-40B4-BE49-F238E27FC236}">
                        <a16:creationId xmlns:a16="http://schemas.microsoft.com/office/drawing/2014/main" id="{4DA186FE-8378-4546-97CD-E911E3175725}"/>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72" name="矩形: 圆角 471">
              <a:extLst>
                <a:ext uri="{FF2B5EF4-FFF2-40B4-BE49-F238E27FC236}">
                  <a16:creationId xmlns:a16="http://schemas.microsoft.com/office/drawing/2014/main" id="{D68E21F9-DDD0-4C68-BA75-C737064E2163}"/>
                </a:ext>
              </a:extLst>
            </p:cNvPr>
            <p:cNvSpPr/>
            <p:nvPr/>
          </p:nvSpPr>
          <p:spPr>
            <a:xfrm>
              <a:off x="201617" y="3781168"/>
              <a:ext cx="4226621" cy="2816190"/>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478" name="直接连接符 477">
            <a:extLst>
              <a:ext uri="{FF2B5EF4-FFF2-40B4-BE49-F238E27FC236}">
                <a16:creationId xmlns:a16="http://schemas.microsoft.com/office/drawing/2014/main" id="{72F0EC45-18B3-4E74-B8BE-86F3B95899A8}"/>
              </a:ext>
            </a:extLst>
          </p:cNvPr>
          <p:cNvCxnSpPr>
            <a:cxnSpLocks/>
          </p:cNvCxnSpPr>
          <p:nvPr/>
        </p:nvCxnSpPr>
        <p:spPr>
          <a:xfrm flipH="1" flipV="1">
            <a:off x="4349542" y="1736025"/>
            <a:ext cx="354760" cy="420335"/>
          </a:xfrm>
          <a:prstGeom prst="line">
            <a:avLst/>
          </a:prstGeom>
          <a:ln w="19050">
            <a:solidFill>
              <a:schemeClr val="accent5">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481" name="直接连接符 480">
            <a:extLst>
              <a:ext uri="{FF2B5EF4-FFF2-40B4-BE49-F238E27FC236}">
                <a16:creationId xmlns:a16="http://schemas.microsoft.com/office/drawing/2014/main" id="{CAD6094E-878B-4346-B946-E26B1951A61C}"/>
              </a:ext>
            </a:extLst>
          </p:cNvPr>
          <p:cNvCxnSpPr>
            <a:cxnSpLocks/>
          </p:cNvCxnSpPr>
          <p:nvPr/>
        </p:nvCxnSpPr>
        <p:spPr>
          <a:xfrm flipH="1">
            <a:off x="4414211" y="2747227"/>
            <a:ext cx="296011" cy="556639"/>
          </a:xfrm>
          <a:prstGeom prst="line">
            <a:avLst/>
          </a:prstGeom>
          <a:ln w="19050">
            <a:solidFill>
              <a:schemeClr val="accent5">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487" name="直接连接符 486">
            <a:extLst>
              <a:ext uri="{FF2B5EF4-FFF2-40B4-BE49-F238E27FC236}">
                <a16:creationId xmlns:a16="http://schemas.microsoft.com/office/drawing/2014/main" id="{27130CBD-97E8-464B-B0FB-6C6DAF0E9C8D}"/>
              </a:ext>
            </a:extLst>
          </p:cNvPr>
          <p:cNvCxnSpPr>
            <a:cxnSpLocks/>
          </p:cNvCxnSpPr>
          <p:nvPr/>
        </p:nvCxnSpPr>
        <p:spPr>
          <a:xfrm flipH="1" flipV="1">
            <a:off x="4424895" y="4138734"/>
            <a:ext cx="293549" cy="1100478"/>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0" name="直接连接符 489">
            <a:extLst>
              <a:ext uri="{FF2B5EF4-FFF2-40B4-BE49-F238E27FC236}">
                <a16:creationId xmlns:a16="http://schemas.microsoft.com/office/drawing/2014/main" id="{C82E8C10-1271-46FE-83BB-0FA65ACCE74C}"/>
              </a:ext>
            </a:extLst>
          </p:cNvPr>
          <p:cNvCxnSpPr>
            <a:cxnSpLocks/>
          </p:cNvCxnSpPr>
          <p:nvPr/>
        </p:nvCxnSpPr>
        <p:spPr>
          <a:xfrm flipH="1">
            <a:off x="4419017" y="5553589"/>
            <a:ext cx="300821" cy="743366"/>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6" name="直接连接符 495">
            <a:extLst>
              <a:ext uri="{FF2B5EF4-FFF2-40B4-BE49-F238E27FC236}">
                <a16:creationId xmlns:a16="http://schemas.microsoft.com/office/drawing/2014/main" id="{0BAB592A-4695-47D7-89BC-06565E12FC7F}"/>
              </a:ext>
            </a:extLst>
          </p:cNvPr>
          <p:cNvCxnSpPr>
            <a:cxnSpLocks/>
          </p:cNvCxnSpPr>
          <p:nvPr/>
        </p:nvCxnSpPr>
        <p:spPr>
          <a:xfrm flipV="1">
            <a:off x="6817524" y="653809"/>
            <a:ext cx="401355" cy="359133"/>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8" name="直接连接符 497">
            <a:extLst>
              <a:ext uri="{FF2B5EF4-FFF2-40B4-BE49-F238E27FC236}">
                <a16:creationId xmlns:a16="http://schemas.microsoft.com/office/drawing/2014/main" id="{9C66C6E0-60B4-4FC1-B362-4FC1856C9B60}"/>
              </a:ext>
            </a:extLst>
          </p:cNvPr>
          <p:cNvCxnSpPr>
            <a:cxnSpLocks/>
          </p:cNvCxnSpPr>
          <p:nvPr/>
        </p:nvCxnSpPr>
        <p:spPr>
          <a:xfrm>
            <a:off x="6817524" y="1659271"/>
            <a:ext cx="429944" cy="44242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0" name="直接连接符 499">
            <a:extLst>
              <a:ext uri="{FF2B5EF4-FFF2-40B4-BE49-F238E27FC236}">
                <a16:creationId xmlns:a16="http://schemas.microsoft.com/office/drawing/2014/main" id="{C01889E4-9C70-4CC3-959A-91091DA6BACD}"/>
              </a:ext>
            </a:extLst>
          </p:cNvPr>
          <p:cNvCxnSpPr>
            <a:cxnSpLocks/>
          </p:cNvCxnSpPr>
          <p:nvPr/>
        </p:nvCxnSpPr>
        <p:spPr>
          <a:xfrm flipV="1">
            <a:off x="6813767" y="2679700"/>
            <a:ext cx="324665" cy="1695609"/>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2" name="直接连接符 501">
            <a:extLst>
              <a:ext uri="{FF2B5EF4-FFF2-40B4-BE49-F238E27FC236}">
                <a16:creationId xmlns:a16="http://schemas.microsoft.com/office/drawing/2014/main" id="{B2269EE4-3010-4903-822A-2AD7D2D41FB4}"/>
              </a:ext>
            </a:extLst>
          </p:cNvPr>
          <p:cNvCxnSpPr>
            <a:cxnSpLocks/>
          </p:cNvCxnSpPr>
          <p:nvPr/>
        </p:nvCxnSpPr>
        <p:spPr>
          <a:xfrm>
            <a:off x="6811846" y="4713863"/>
            <a:ext cx="350954" cy="1760756"/>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A5431E82-8FA1-4C36-89FF-F858A34FE4BF}"/>
              </a:ext>
            </a:extLst>
          </p:cNvPr>
          <p:cNvSpPr txBox="1"/>
          <p:nvPr/>
        </p:nvSpPr>
        <p:spPr>
          <a:xfrm>
            <a:off x="-224758" y="77155"/>
            <a:ext cx="11990577" cy="369332"/>
          </a:xfrm>
          <a:prstGeom prst="rect">
            <a:avLst/>
          </a:prstGeom>
          <a:noFill/>
        </p:spPr>
        <p:txBody>
          <a:bodyPr wrap="square" rtlCol="0">
            <a:spAutoFit/>
          </a:bodyPr>
          <a:lstStyle/>
          <a:p>
            <a:pPr algn="ctr"/>
            <a:r>
              <a:rPr lang="zh-CN" altLang="en-US" dirty="0">
                <a:latin typeface="宋体" panose="02010600030101010101" pitchFamily="2" charset="-122"/>
                <a:ea typeface="宋体" panose="02010600030101010101" pitchFamily="2" charset="-122"/>
              </a:rPr>
              <a:t>主框图</a:t>
            </a:r>
          </a:p>
        </p:txBody>
      </p:sp>
    </p:spTree>
    <p:extLst>
      <p:ext uri="{BB962C8B-B14F-4D97-AF65-F5344CB8AC3E}">
        <p14:creationId xmlns:p14="http://schemas.microsoft.com/office/powerpoint/2010/main" val="1633126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828835"/>
            <a:ext cx="7511902" cy="1200329"/>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活动日志的数据集</a:t>
            </a:r>
          </a:p>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19059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1820E5EB-285D-4A43-89B6-910DFDF14281}"/>
              </a:ext>
            </a:extLst>
          </p:cNvPr>
          <p:cNvSpPr txBox="1"/>
          <p:nvPr/>
        </p:nvSpPr>
        <p:spPr>
          <a:xfrm>
            <a:off x="1438031" y="1461477"/>
            <a:ext cx="9612923" cy="1200329"/>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数据集制作</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：该数据集从是利用华东师范大学</a:t>
            </a:r>
            <a:r>
              <a:rPr lang="en-US" altLang="zh-CN" dirty="0">
                <a:latin typeface="Times New Roman" panose="02020603050405020304" pitchFamily="18" charset="0"/>
                <a:ea typeface="宋体" panose="02010600030101010101" pitchFamily="2" charset="-122"/>
                <a:cs typeface="Times New Roman" panose="02020603050405020304" pitchFamily="18" charset="0"/>
              </a:rPr>
              <a:t>X-lab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实验室的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工具进行数据采集。仓库选自</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上根据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数排名前一千的仓库，时间段为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整。每个数据集的范围不完全一致，具体为上述时间范围</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内有活动记录的第一天到有活动记录的最后一天。</a:t>
            </a:r>
          </a:p>
        </p:txBody>
      </p:sp>
      <p:sp>
        <p:nvSpPr>
          <p:cNvPr id="16" name="文本框 15">
            <a:extLst>
              <a:ext uri="{FF2B5EF4-FFF2-40B4-BE49-F238E27FC236}">
                <a16:creationId xmlns:a16="http://schemas.microsoft.com/office/drawing/2014/main" id="{5A33C2FF-77B1-4028-B333-423DA85CF52B}"/>
              </a:ext>
            </a:extLst>
          </p:cNvPr>
          <p:cNvSpPr txBox="1"/>
          <p:nvPr/>
        </p:nvSpPr>
        <p:spPr>
          <a:xfrm>
            <a:off x="1438030" y="3340684"/>
            <a:ext cx="9612923" cy="2031325"/>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制作数据集面临的挑战</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由于数据集中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的日期并不连续，不同活动数据产生的记录时间不一致，所以需要对各活动数据在日期上范围上进行统一，保证在连续的时间步内都有数据。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在实际科研中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仓库的活动数据由于</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天然具有的易受外界干扰、活动数据非线性、周期性和偏态分布的特征，所以必须要活动数据进行适当的处理同时尽可能保有原始数据的特征。</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7128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研究现状总结</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F9C3777F-E621-441E-8D82-42F21824200E}"/>
              </a:ext>
            </a:extLst>
          </p:cNvPr>
          <p:cNvSpPr txBox="1"/>
          <p:nvPr/>
        </p:nvSpPr>
        <p:spPr>
          <a:xfrm>
            <a:off x="1165079" y="1334547"/>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偏态分布实例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Significant-Gravitas/</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AutoGPT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C25C7585-43FA-404D-A622-A7CE16D0839F}"/>
              </a:ext>
            </a:extLst>
          </p:cNvPr>
          <p:cNvPicPr>
            <a:picLocks noChangeAspect="1"/>
          </p:cNvPicPr>
          <p:nvPr/>
        </p:nvPicPr>
        <p:blipFill>
          <a:blip r:embed="rId6"/>
          <a:stretch>
            <a:fillRect/>
          </a:stretch>
        </p:blipFill>
        <p:spPr>
          <a:xfrm>
            <a:off x="908120" y="2202872"/>
            <a:ext cx="5155190" cy="3927764"/>
          </a:xfrm>
          <a:prstGeom prst="rect">
            <a:avLst/>
          </a:prstGeom>
        </p:spPr>
      </p:pic>
      <p:sp>
        <p:nvSpPr>
          <p:cNvPr id="18" name="文本框 17">
            <a:extLst>
              <a:ext uri="{FF2B5EF4-FFF2-40B4-BE49-F238E27FC236}">
                <a16:creationId xmlns:a16="http://schemas.microsoft.com/office/drawing/2014/main" id="{4AB16398-177D-432A-94EC-EB9D8F53FD3E}"/>
              </a:ext>
            </a:extLst>
          </p:cNvPr>
          <p:cNvSpPr txBox="1"/>
          <p:nvPr/>
        </p:nvSpPr>
        <p:spPr>
          <a:xfrm>
            <a:off x="6475525" y="1334546"/>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人为因素实例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Homebrew/legacy-homebrew</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662CF96-7FA7-4033-BA65-D16209A7D0F2}"/>
              </a:ext>
            </a:extLst>
          </p:cNvPr>
          <p:cNvPicPr>
            <a:picLocks noChangeAspect="1"/>
          </p:cNvPicPr>
          <p:nvPr/>
        </p:nvPicPr>
        <p:blipFill>
          <a:blip r:embed="rId7"/>
          <a:stretch>
            <a:fillRect/>
          </a:stretch>
        </p:blipFill>
        <p:spPr>
          <a:xfrm>
            <a:off x="6417584" y="2070611"/>
            <a:ext cx="4816978" cy="4060025"/>
          </a:xfrm>
          <a:prstGeom prst="rect">
            <a:avLst/>
          </a:prstGeom>
        </p:spPr>
      </p:pic>
    </p:spTree>
    <p:extLst>
      <p:ext uri="{BB962C8B-B14F-4D97-AF65-F5344CB8AC3E}">
        <p14:creationId xmlns:p14="http://schemas.microsoft.com/office/powerpoint/2010/main" val="3284385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1820E5EB-285D-4A43-89B6-910DFDF14281}"/>
              </a:ext>
            </a:extLst>
          </p:cNvPr>
          <p:cNvSpPr txBox="1"/>
          <p:nvPr/>
        </p:nvSpPr>
        <p:spPr>
          <a:xfrm>
            <a:off x="1372040" y="1131667"/>
            <a:ext cx="9612923" cy="2862322"/>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数据集清洗方式</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z-score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分数剔除异常值。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z-score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主要的应用是测量原始数据与数据总体均值相差多少个标准差。在本文中，使用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|z-score|=2</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作为异常处理的阈值，一般来说，该阈值内大概有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95%</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的数据，因此超出阈值时认为其是异常值。异常值使用滚动窗口均值代替。</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指数移动加权平均法对数据集进行平滑，避免人为因素或其他因素导致的噪声。加权移动平均法，是对观察值分别给予不同的权数，按不同权数求得移动平均值，并以最后的移动平均值为基础，确定预测值的方法。采用加权移动平均法，是因为观察期的近期观察值对预测值有较大影响，它更能反映近期变化的趋势。具体计算公式如下：</a:t>
            </a:r>
          </a:p>
        </p:txBody>
      </p:sp>
      <p:pic>
        <p:nvPicPr>
          <p:cNvPr id="4" name="图片 3">
            <a:extLst>
              <a:ext uri="{FF2B5EF4-FFF2-40B4-BE49-F238E27FC236}">
                <a16:creationId xmlns:a16="http://schemas.microsoft.com/office/drawing/2014/main" id="{07EC3B54-F499-4CAD-B425-C38E546C0828}"/>
              </a:ext>
            </a:extLst>
          </p:cNvPr>
          <p:cNvPicPr>
            <a:picLocks noChangeAspect="1"/>
          </p:cNvPicPr>
          <p:nvPr/>
        </p:nvPicPr>
        <p:blipFill>
          <a:blip r:embed="rId6"/>
          <a:stretch>
            <a:fillRect/>
          </a:stretch>
        </p:blipFill>
        <p:spPr>
          <a:xfrm>
            <a:off x="3249933" y="3993989"/>
            <a:ext cx="6057900" cy="1333500"/>
          </a:xfrm>
          <a:prstGeom prst="rect">
            <a:avLst/>
          </a:prstGeom>
        </p:spPr>
      </p:pic>
      <p:sp>
        <p:nvSpPr>
          <p:cNvPr id="5" name="文本框 4">
            <a:extLst>
              <a:ext uri="{FF2B5EF4-FFF2-40B4-BE49-F238E27FC236}">
                <a16:creationId xmlns:a16="http://schemas.microsoft.com/office/drawing/2014/main" id="{DF034FAE-DDF8-4A25-967C-17CF85DB1A5B}"/>
              </a:ext>
            </a:extLst>
          </p:cNvPr>
          <p:cNvSpPr txBox="1"/>
          <p:nvPr/>
        </p:nvSpPr>
        <p:spPr>
          <a:xfrm>
            <a:off x="1372040" y="5354781"/>
            <a:ext cx="9691254" cy="923330"/>
          </a:xfrm>
          <a:prstGeom prst="rect">
            <a:avLst/>
          </a:prstGeom>
          <a:noFill/>
        </p:spPr>
        <p:txBody>
          <a:bodyPr wrap="square" rtlCol="0">
            <a:spAutoFit/>
          </a:bodyPr>
          <a:lstStyle/>
          <a:p>
            <a:pPr marL="285750" indent="-285750">
              <a:buFontTx/>
              <a:buChar char="-"/>
            </a:pPr>
            <a:r>
              <a:rPr lang="zh-CN" altLang="en-US" dirty="0">
                <a:latin typeface="宋体" panose="02010600030101010101" pitchFamily="2" charset="-122"/>
                <a:ea typeface="宋体" panose="02010600030101010101" pitchFamily="2" charset="-122"/>
              </a:rPr>
              <a:t>通过最大最小值对活动数据集放缩到同一范围，是的大型和小型仓库能够放到统一标准进行评分</a:t>
            </a:r>
            <a:endParaRPr lang="en-US" altLang="zh-CN" dirty="0">
              <a:latin typeface="宋体" panose="02010600030101010101" pitchFamily="2" charset="-122"/>
              <a:ea typeface="宋体" panose="02010600030101010101" pitchFamily="2" charset="-122"/>
            </a:endParaRPr>
          </a:p>
          <a:p>
            <a:pPr marL="285750" indent="-285750">
              <a:buFontTx/>
              <a:buChar char="-"/>
            </a:pPr>
            <a:endParaRPr lang="zh-CN" altLang="en-US" dirty="0"/>
          </a:p>
        </p:txBody>
      </p:sp>
    </p:spTree>
    <p:extLst>
      <p:ext uri="{BB962C8B-B14F-4D97-AF65-F5344CB8AC3E}">
        <p14:creationId xmlns:p14="http://schemas.microsoft.com/office/powerpoint/2010/main" val="3006283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1820E5EB-285D-4A43-89B6-910DFDF14281}"/>
              </a:ext>
            </a:extLst>
          </p:cNvPr>
          <p:cNvSpPr txBox="1"/>
          <p:nvPr/>
        </p:nvSpPr>
        <p:spPr>
          <a:xfrm>
            <a:off x="1472421" y="1720840"/>
            <a:ext cx="9612923" cy="3416320"/>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数据集总览</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：本文制作的数据集涵盖多种类别，这里从</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language/</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user_type</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/license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三个角度出发介绍。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Python, Java, C, C++, Go</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等等语言类型，总的语言类型数目超过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，能够涵盖彼时大多数类型的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仓库语言类型。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License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dirty="0">
                <a:latin typeface="Times New Roman" panose="02020603050405020304" pitchFamily="18" charset="0"/>
                <a:ea typeface="宋体" panose="02010600030101010101" pitchFamily="2" charset="-122"/>
                <a:cs typeface="Times New Roman" panose="02020603050405020304" pitchFamily="18" charset="0"/>
              </a:rPr>
              <a:t>MIT, Apache 2.0, BSD 3-Clause, Creative Commons Zero v1.0 Universal</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等许可证类型，总许可证类别共</a:t>
            </a:r>
            <a:r>
              <a:rPr lang="en-US" altLang="zh-CN"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dirty="0">
                <a:latin typeface="Times New Roman" panose="02020603050405020304" pitchFamily="18" charset="0"/>
                <a:ea typeface="宋体" panose="02010600030101010101" pitchFamily="2" charset="-122"/>
                <a:cs typeface="Times New Roman" panose="02020603050405020304" pitchFamily="18" charset="0"/>
              </a:rPr>
              <a:t>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：本文将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分为两种类型，分别是‘组织’用户和‘个人’用户，在本数据集种，二者的占比分为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62.6%</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37.4%</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7502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1351508"/>
            <a:ext cx="7511902" cy="4154984"/>
          </a:xfrm>
          <a:prstGeom prst="rect">
            <a:avLst/>
          </a:prstGeom>
          <a:noFill/>
        </p:spPr>
        <p:txBody>
          <a:bodyPr wrap="square" rtlCol="0">
            <a:spAutoFit/>
          </a:bodyPr>
          <a:lstStyle/>
          <a:p>
            <a:pPr marL="342900" indent="-342900">
              <a:buFontTx/>
              <a:buAutoNum type="arabicPeriod"/>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绪论</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活动时间序列数据的研究现状</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活动日志的数据集</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的时间序列预测</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5.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仓库活跃分数的设计与验证</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6.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基于活跃分数的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OSS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仓库分析</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3283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967335"/>
            <a:ext cx="7511902" cy="461665"/>
          </a:xfrm>
          <a:prstGeom prst="rect">
            <a:avLst/>
          </a:prstGeom>
          <a:noFill/>
        </p:spPr>
        <p:txBody>
          <a:bodyPr wrap="square" rtlCol="0">
            <a:spAutoFit/>
          </a:bodyPr>
          <a:lstStyle/>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的时间序列预测</a:t>
            </a:r>
          </a:p>
        </p:txBody>
      </p:sp>
    </p:spTree>
    <p:extLst>
      <p:ext uri="{BB962C8B-B14F-4D97-AF65-F5344CB8AC3E}">
        <p14:creationId xmlns:p14="http://schemas.microsoft.com/office/powerpoint/2010/main" val="5172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13" name="组合 12">
            <a:extLst>
              <a:ext uri="{FF2B5EF4-FFF2-40B4-BE49-F238E27FC236}">
                <a16:creationId xmlns:a16="http://schemas.microsoft.com/office/drawing/2014/main" id="{320A99DC-4502-44A5-98EF-B291485D3D5C}"/>
              </a:ext>
            </a:extLst>
          </p:cNvPr>
          <p:cNvGrpSpPr/>
          <p:nvPr/>
        </p:nvGrpSpPr>
        <p:grpSpPr>
          <a:xfrm>
            <a:off x="6285973" y="1478450"/>
            <a:ext cx="1803308" cy="4155639"/>
            <a:chOff x="7237709" y="3388471"/>
            <a:chExt cx="1803308" cy="3310342"/>
          </a:xfrm>
        </p:grpSpPr>
        <p:grpSp>
          <p:nvGrpSpPr>
            <p:cNvPr id="14" name="组合 13">
              <a:extLst>
                <a:ext uri="{FF2B5EF4-FFF2-40B4-BE49-F238E27FC236}">
                  <a16:creationId xmlns:a16="http://schemas.microsoft.com/office/drawing/2014/main" id="{94A5B70C-8B4E-49B1-9871-17332DCE253A}"/>
                </a:ext>
              </a:extLst>
            </p:cNvPr>
            <p:cNvGrpSpPr/>
            <p:nvPr/>
          </p:nvGrpSpPr>
          <p:grpSpPr>
            <a:xfrm>
              <a:off x="7293042" y="3447321"/>
              <a:ext cx="1673224" cy="3227809"/>
              <a:chOff x="7534197" y="3452534"/>
              <a:chExt cx="1673224" cy="3227809"/>
            </a:xfrm>
          </p:grpSpPr>
          <p:sp>
            <p:nvSpPr>
              <p:cNvPr id="17" name="文本框 16">
                <a:extLst>
                  <a:ext uri="{FF2B5EF4-FFF2-40B4-BE49-F238E27FC236}">
                    <a16:creationId xmlns:a16="http://schemas.microsoft.com/office/drawing/2014/main" id="{C2BB8887-3F00-4060-B529-EA45C04B0AC2}"/>
                  </a:ext>
                </a:extLst>
              </p:cNvPr>
              <p:cNvSpPr txBox="1"/>
              <p:nvPr/>
            </p:nvSpPr>
            <p:spPr>
              <a:xfrm>
                <a:off x="7734472" y="6449511"/>
                <a:ext cx="131716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x</a:t>
                </a:r>
                <a:r>
                  <a:rPr lang="en-US" altLang="zh-CN" sz="900" baseline="30000" dirty="0">
                    <a:latin typeface="Times New Roman" panose="02020603050405020304" pitchFamily="18" charset="0"/>
                    <a:cs typeface="Times New Roman" panose="02020603050405020304" pitchFamily="18" charset="0"/>
                  </a:rPr>
                  <a:t>(</a:t>
                </a:r>
                <a:r>
                  <a:rPr lang="zh-CN" altLang="en-US" sz="900" baseline="30000" dirty="0">
                    <a:latin typeface="Times New Roman" panose="02020603050405020304" pitchFamily="18" charset="0"/>
                    <a:cs typeface="Times New Roman" panose="02020603050405020304" pitchFamily="18" charset="0"/>
                  </a:rPr>
                  <a:t>𝑖</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 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p:grpSp>
            <p:nvGrpSpPr>
              <p:cNvPr id="18" name="组合 17">
                <a:extLst>
                  <a:ext uri="{FF2B5EF4-FFF2-40B4-BE49-F238E27FC236}">
                    <a16:creationId xmlns:a16="http://schemas.microsoft.com/office/drawing/2014/main" id="{0C136DDB-268B-4269-838A-8FF965FF1964}"/>
                  </a:ext>
                </a:extLst>
              </p:cNvPr>
              <p:cNvGrpSpPr/>
              <p:nvPr/>
            </p:nvGrpSpPr>
            <p:grpSpPr>
              <a:xfrm>
                <a:off x="7534197" y="3452534"/>
                <a:ext cx="1673224" cy="2965412"/>
                <a:chOff x="7617289" y="3452534"/>
                <a:chExt cx="1673224" cy="2965412"/>
              </a:xfrm>
            </p:grpSpPr>
            <p:grpSp>
              <p:nvGrpSpPr>
                <p:cNvPr id="19" name="组合 18">
                  <a:extLst>
                    <a:ext uri="{FF2B5EF4-FFF2-40B4-BE49-F238E27FC236}">
                      <a16:creationId xmlns:a16="http://schemas.microsoft.com/office/drawing/2014/main" id="{37D1DE17-C634-43AD-9CD1-39605289DF27}"/>
                    </a:ext>
                  </a:extLst>
                </p:cNvPr>
                <p:cNvGrpSpPr/>
                <p:nvPr/>
              </p:nvGrpSpPr>
              <p:grpSpPr>
                <a:xfrm>
                  <a:off x="7617289" y="3666282"/>
                  <a:ext cx="1673224" cy="2751664"/>
                  <a:chOff x="7610475" y="3979336"/>
                  <a:chExt cx="1673224" cy="2751664"/>
                </a:xfrm>
              </p:grpSpPr>
              <p:sp>
                <p:nvSpPr>
                  <p:cNvPr id="21" name="文本框 20">
                    <a:extLst>
                      <a:ext uri="{FF2B5EF4-FFF2-40B4-BE49-F238E27FC236}">
                        <a16:creationId xmlns:a16="http://schemas.microsoft.com/office/drawing/2014/main" id="{48211ABD-71A4-42E3-81AC-65EA683ACDB8}"/>
                      </a:ext>
                    </a:extLst>
                  </p:cNvPr>
                  <p:cNvSpPr txBox="1"/>
                  <p:nvPr/>
                </p:nvSpPr>
                <p:spPr>
                  <a:xfrm>
                    <a:off x="7733183" y="5224945"/>
                    <a:ext cx="1477248" cy="183879"/>
                  </a:xfrm>
                  <a:prstGeom prst="rect">
                    <a:avLst/>
                  </a:prstGeom>
                  <a:solidFill>
                    <a:schemeClr val="accent4">
                      <a:lumMod val="40000"/>
                      <a:lumOff val="60000"/>
                    </a:schemeClr>
                  </a:solidFill>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 Transformer Backbone</a:t>
                    </a:r>
                    <a:endParaRPr lang="zh-CN" altLang="en-US" sz="900" dirty="0">
                      <a:latin typeface="Times New Roman" panose="02020603050405020304" pitchFamily="18" charset="0"/>
                      <a:cs typeface="Times New Roman" panose="02020603050405020304" pitchFamily="18" charset="0"/>
                    </a:endParaRPr>
                  </a:p>
                </p:txBody>
              </p:sp>
              <p:grpSp>
                <p:nvGrpSpPr>
                  <p:cNvPr id="22" name="组合 21">
                    <a:extLst>
                      <a:ext uri="{FF2B5EF4-FFF2-40B4-BE49-F238E27FC236}">
                        <a16:creationId xmlns:a16="http://schemas.microsoft.com/office/drawing/2014/main" id="{34B2F275-1417-4AFB-881E-23F99309E6FC}"/>
                      </a:ext>
                    </a:extLst>
                  </p:cNvPr>
                  <p:cNvGrpSpPr/>
                  <p:nvPr/>
                </p:nvGrpSpPr>
                <p:grpSpPr>
                  <a:xfrm>
                    <a:off x="7610475" y="5718175"/>
                    <a:ext cx="1673224" cy="1012825"/>
                    <a:chOff x="7610475" y="5718175"/>
                    <a:chExt cx="1673224" cy="1012825"/>
                  </a:xfrm>
                </p:grpSpPr>
                <p:pic>
                  <p:nvPicPr>
                    <p:cNvPr id="40" name="图片 39">
                      <a:extLst>
                        <a:ext uri="{FF2B5EF4-FFF2-40B4-BE49-F238E27FC236}">
                          <a16:creationId xmlns:a16="http://schemas.microsoft.com/office/drawing/2014/main" id="{E838145B-DB70-446E-B9C9-4933D3E43F9D}"/>
                        </a:ext>
                      </a:extLst>
                    </p:cNvPr>
                    <p:cNvPicPr>
                      <a:picLocks noChangeAspect="1"/>
                    </p:cNvPicPr>
                    <p:nvPr/>
                  </p:nvPicPr>
                  <p:blipFill>
                    <a:blip r:embed="rId6"/>
                    <a:stretch>
                      <a:fillRect/>
                    </a:stretch>
                  </p:blipFill>
                  <p:spPr>
                    <a:xfrm rot="16200000">
                      <a:off x="7399856" y="6124907"/>
                      <a:ext cx="874920" cy="166078"/>
                    </a:xfrm>
                    <a:prstGeom prst="rect">
                      <a:avLst/>
                    </a:prstGeom>
                    <a:ln w="3175">
                      <a:solidFill>
                        <a:schemeClr val="tx1"/>
                      </a:solidFill>
                    </a:ln>
                  </p:spPr>
                </p:pic>
                <p:pic>
                  <p:nvPicPr>
                    <p:cNvPr id="41" name="图片 40">
                      <a:extLst>
                        <a:ext uri="{FF2B5EF4-FFF2-40B4-BE49-F238E27FC236}">
                          <a16:creationId xmlns:a16="http://schemas.microsoft.com/office/drawing/2014/main" id="{C7383EB4-F172-4DC8-B1F7-CD69C653E7E6}"/>
                        </a:ext>
                      </a:extLst>
                    </p:cNvPr>
                    <p:cNvPicPr>
                      <a:picLocks noChangeAspect="1"/>
                    </p:cNvPicPr>
                    <p:nvPr/>
                  </p:nvPicPr>
                  <p:blipFill>
                    <a:blip r:embed="rId7"/>
                    <a:stretch>
                      <a:fillRect/>
                    </a:stretch>
                  </p:blipFill>
                  <p:spPr>
                    <a:xfrm rot="16200000">
                      <a:off x="8034742" y="6124907"/>
                      <a:ext cx="874921" cy="166077"/>
                    </a:xfrm>
                    <a:prstGeom prst="rect">
                      <a:avLst/>
                    </a:prstGeom>
                    <a:ln w="3175">
                      <a:solidFill>
                        <a:schemeClr val="tx1"/>
                      </a:solidFill>
                    </a:ln>
                  </p:spPr>
                </p:pic>
                <p:pic>
                  <p:nvPicPr>
                    <p:cNvPr id="50" name="图片 49">
                      <a:extLst>
                        <a:ext uri="{FF2B5EF4-FFF2-40B4-BE49-F238E27FC236}">
                          <a16:creationId xmlns:a16="http://schemas.microsoft.com/office/drawing/2014/main" id="{63CE12FB-FF69-4F0E-8878-530D264892E5}"/>
                        </a:ext>
                      </a:extLst>
                    </p:cNvPr>
                    <p:cNvPicPr>
                      <a:picLocks noChangeAspect="1"/>
                    </p:cNvPicPr>
                    <p:nvPr/>
                  </p:nvPicPr>
                  <p:blipFill>
                    <a:blip r:embed="rId8"/>
                    <a:stretch>
                      <a:fillRect/>
                    </a:stretch>
                  </p:blipFill>
                  <p:spPr>
                    <a:xfrm rot="16200000">
                      <a:off x="8669627" y="6124906"/>
                      <a:ext cx="874922" cy="166078"/>
                    </a:xfrm>
                    <a:prstGeom prst="rect">
                      <a:avLst/>
                    </a:prstGeom>
                    <a:ln w="3175">
                      <a:solidFill>
                        <a:schemeClr val="tx1"/>
                      </a:solidFill>
                    </a:ln>
                  </p:spPr>
                </p:pic>
                <p:pic>
                  <p:nvPicPr>
                    <p:cNvPr id="51" name="图片 50">
                      <a:extLst>
                        <a:ext uri="{FF2B5EF4-FFF2-40B4-BE49-F238E27FC236}">
                          <a16:creationId xmlns:a16="http://schemas.microsoft.com/office/drawing/2014/main" id="{9614DFA7-0CD1-4600-B638-1D7C9043BCA7}"/>
                        </a:ext>
                      </a:extLst>
                    </p:cNvPr>
                    <p:cNvPicPr>
                      <a:picLocks noChangeAspect="1"/>
                    </p:cNvPicPr>
                    <p:nvPr/>
                  </p:nvPicPr>
                  <p:blipFill>
                    <a:blip r:embed="rId9"/>
                    <a:stretch>
                      <a:fillRect/>
                    </a:stretch>
                  </p:blipFill>
                  <p:spPr>
                    <a:xfrm rot="16200000">
                      <a:off x="8352184" y="6124906"/>
                      <a:ext cx="874922" cy="166078"/>
                    </a:xfrm>
                    <a:prstGeom prst="rect">
                      <a:avLst/>
                    </a:prstGeom>
                    <a:ln w="3175">
                      <a:solidFill>
                        <a:schemeClr val="tx1"/>
                      </a:solidFill>
                    </a:ln>
                  </p:spPr>
                </p:pic>
                <p:pic>
                  <p:nvPicPr>
                    <p:cNvPr id="52" name="图片 51">
                      <a:extLst>
                        <a:ext uri="{FF2B5EF4-FFF2-40B4-BE49-F238E27FC236}">
                          <a16:creationId xmlns:a16="http://schemas.microsoft.com/office/drawing/2014/main" id="{5C92DDA8-6518-4420-934E-B7F99D43CE91}"/>
                        </a:ext>
                      </a:extLst>
                    </p:cNvPr>
                    <p:cNvPicPr>
                      <a:picLocks noChangeAspect="1"/>
                    </p:cNvPicPr>
                    <p:nvPr/>
                  </p:nvPicPr>
                  <p:blipFill>
                    <a:blip r:embed="rId10"/>
                    <a:stretch>
                      <a:fillRect/>
                    </a:stretch>
                  </p:blipFill>
                  <p:spPr>
                    <a:xfrm rot="16200000">
                      <a:off x="7717298" y="6124906"/>
                      <a:ext cx="874921" cy="166078"/>
                    </a:xfrm>
                    <a:prstGeom prst="rect">
                      <a:avLst/>
                    </a:prstGeom>
                    <a:ln w="3175">
                      <a:solidFill>
                        <a:schemeClr val="tx1"/>
                      </a:solidFill>
                    </a:ln>
                  </p:spPr>
                </p:pic>
                <p:sp>
                  <p:nvSpPr>
                    <p:cNvPr id="53" name="矩形: 圆角 52">
                      <a:extLst>
                        <a:ext uri="{FF2B5EF4-FFF2-40B4-BE49-F238E27FC236}">
                          <a16:creationId xmlns:a16="http://schemas.microsoft.com/office/drawing/2014/main" id="{06506778-1DD1-449A-B389-E8DC8520CC38}"/>
                        </a:ext>
                      </a:extLst>
                    </p:cNvPr>
                    <p:cNvSpPr/>
                    <p:nvPr/>
                  </p:nvSpPr>
                  <p:spPr>
                    <a:xfrm>
                      <a:off x="7610475" y="5718175"/>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箭头连接符 22">
                    <a:extLst>
                      <a:ext uri="{FF2B5EF4-FFF2-40B4-BE49-F238E27FC236}">
                        <a16:creationId xmlns:a16="http://schemas.microsoft.com/office/drawing/2014/main" id="{CAF1C508-807E-4A44-86E5-1C81372FF535}"/>
                      </a:ext>
                    </a:extLst>
                  </p:cNvPr>
                  <p:cNvCxnSpPr>
                    <a:cxnSpLocks/>
                  </p:cNvCxnSpPr>
                  <p:nvPr/>
                </p:nvCxnSpPr>
                <p:spPr>
                  <a:xfrm flipH="1" flipV="1">
                    <a:off x="7831387" y="5408825"/>
                    <a:ext cx="669"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78FD9CE-1D2D-44ED-BA3A-280FA76F6895}"/>
                      </a:ext>
                    </a:extLst>
                  </p:cNvPr>
                  <p:cNvCxnSpPr>
                    <a:cxnSpLocks/>
                    <a:stCxn id="52" idx="3"/>
                  </p:cNvCxnSpPr>
                  <p:nvPr/>
                </p:nvCxnSpPr>
                <p:spPr>
                  <a:xfrm flipV="1">
                    <a:off x="8154758" y="5403302"/>
                    <a:ext cx="0" cy="367183"/>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E717FAC-139F-4CC9-800D-CBE2C72CE3E8}"/>
                      </a:ext>
                    </a:extLst>
                  </p:cNvPr>
                  <p:cNvCxnSpPr>
                    <a:cxnSpLocks/>
                    <a:stCxn id="41" idx="3"/>
                    <a:endCxn id="21" idx="2"/>
                  </p:cNvCxnSpPr>
                  <p:nvPr/>
                </p:nvCxnSpPr>
                <p:spPr>
                  <a:xfrm flipH="1" flipV="1">
                    <a:off x="8471807" y="5408825"/>
                    <a:ext cx="396"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816D7D7-B3CC-472E-AC8B-D2419BE9C013}"/>
                      </a:ext>
                    </a:extLst>
                  </p:cNvPr>
                  <p:cNvCxnSpPr>
                    <a:cxnSpLocks/>
                  </p:cNvCxnSpPr>
                  <p:nvPr/>
                </p:nvCxnSpPr>
                <p:spPr>
                  <a:xfrm flipV="1">
                    <a:off x="8789250" y="5408825"/>
                    <a:ext cx="0"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E5D3536-6FCA-4006-875A-D7909199EA12}"/>
                      </a:ext>
                    </a:extLst>
                  </p:cNvPr>
                  <p:cNvCxnSpPr>
                    <a:cxnSpLocks/>
                    <a:stCxn id="50" idx="3"/>
                  </p:cNvCxnSpPr>
                  <p:nvPr/>
                </p:nvCxnSpPr>
                <p:spPr>
                  <a:xfrm flipV="1">
                    <a:off x="9107088" y="5408825"/>
                    <a:ext cx="0" cy="36166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7F3D1D73-EBD9-4ADE-ADD1-18F2F7FB9F68}"/>
                      </a:ext>
                    </a:extLst>
                  </p:cNvPr>
                  <p:cNvPicPr>
                    <a:picLocks noChangeAspect="1"/>
                  </p:cNvPicPr>
                  <p:nvPr/>
                </p:nvPicPr>
                <p:blipFill>
                  <a:blip r:embed="rId11"/>
                  <a:stretch>
                    <a:fillRect/>
                  </a:stretch>
                </p:blipFill>
                <p:spPr>
                  <a:xfrm rot="16200000">
                    <a:off x="7394250" y="4385092"/>
                    <a:ext cx="874922" cy="171764"/>
                  </a:xfrm>
                  <a:prstGeom prst="rect">
                    <a:avLst/>
                  </a:prstGeom>
                  <a:ln w="3175">
                    <a:solidFill>
                      <a:schemeClr val="tx1"/>
                    </a:solidFill>
                  </a:ln>
                </p:spPr>
              </p:pic>
              <p:pic>
                <p:nvPicPr>
                  <p:cNvPr id="29" name="图片 28">
                    <a:extLst>
                      <a:ext uri="{FF2B5EF4-FFF2-40B4-BE49-F238E27FC236}">
                        <a16:creationId xmlns:a16="http://schemas.microsoft.com/office/drawing/2014/main" id="{C318B0D8-85F5-4B71-9689-DB7F8020A895}"/>
                      </a:ext>
                    </a:extLst>
                  </p:cNvPr>
                  <p:cNvPicPr>
                    <a:picLocks noChangeAspect="1"/>
                  </p:cNvPicPr>
                  <p:nvPr/>
                </p:nvPicPr>
                <p:blipFill>
                  <a:blip r:embed="rId12"/>
                  <a:stretch>
                    <a:fillRect/>
                  </a:stretch>
                </p:blipFill>
                <p:spPr>
                  <a:xfrm rot="16200000">
                    <a:off x="7712788" y="4385091"/>
                    <a:ext cx="874922" cy="171764"/>
                  </a:xfrm>
                  <a:prstGeom prst="rect">
                    <a:avLst/>
                  </a:prstGeom>
                  <a:ln w="3175">
                    <a:solidFill>
                      <a:schemeClr val="tx1"/>
                    </a:solidFill>
                  </a:ln>
                </p:spPr>
              </p:pic>
              <p:pic>
                <p:nvPicPr>
                  <p:cNvPr id="30" name="图片 29">
                    <a:extLst>
                      <a:ext uri="{FF2B5EF4-FFF2-40B4-BE49-F238E27FC236}">
                        <a16:creationId xmlns:a16="http://schemas.microsoft.com/office/drawing/2014/main" id="{E23DF35A-3E5F-4B0B-BF93-93BA7473D5A3}"/>
                      </a:ext>
                    </a:extLst>
                  </p:cNvPr>
                  <p:cNvPicPr>
                    <a:picLocks noChangeAspect="1"/>
                  </p:cNvPicPr>
                  <p:nvPr/>
                </p:nvPicPr>
                <p:blipFill>
                  <a:blip r:embed="rId13"/>
                  <a:stretch>
                    <a:fillRect/>
                  </a:stretch>
                </p:blipFill>
                <p:spPr>
                  <a:xfrm rot="16200000">
                    <a:off x="8031870" y="4386891"/>
                    <a:ext cx="874922" cy="171765"/>
                  </a:xfrm>
                  <a:prstGeom prst="rect">
                    <a:avLst/>
                  </a:prstGeom>
                  <a:ln w="3175">
                    <a:solidFill>
                      <a:schemeClr val="tx1"/>
                    </a:solidFill>
                  </a:ln>
                </p:spPr>
              </p:pic>
              <p:pic>
                <p:nvPicPr>
                  <p:cNvPr id="31" name="图片 30">
                    <a:extLst>
                      <a:ext uri="{FF2B5EF4-FFF2-40B4-BE49-F238E27FC236}">
                        <a16:creationId xmlns:a16="http://schemas.microsoft.com/office/drawing/2014/main" id="{D8E2CCE2-D651-4F26-A8E7-29376483C92E}"/>
                      </a:ext>
                    </a:extLst>
                  </p:cNvPr>
                  <p:cNvPicPr>
                    <a:picLocks noChangeAspect="1"/>
                  </p:cNvPicPr>
                  <p:nvPr/>
                </p:nvPicPr>
                <p:blipFill>
                  <a:blip r:embed="rId14"/>
                  <a:stretch>
                    <a:fillRect/>
                  </a:stretch>
                </p:blipFill>
                <p:spPr>
                  <a:xfrm rot="5400000">
                    <a:off x="8349364" y="4385090"/>
                    <a:ext cx="874925" cy="171765"/>
                  </a:xfrm>
                  <a:prstGeom prst="rect">
                    <a:avLst/>
                  </a:prstGeom>
                  <a:ln w="3175">
                    <a:solidFill>
                      <a:schemeClr val="tx1"/>
                    </a:solidFill>
                  </a:ln>
                </p:spPr>
              </p:pic>
              <p:pic>
                <p:nvPicPr>
                  <p:cNvPr id="32" name="图片 31">
                    <a:extLst>
                      <a:ext uri="{FF2B5EF4-FFF2-40B4-BE49-F238E27FC236}">
                        <a16:creationId xmlns:a16="http://schemas.microsoft.com/office/drawing/2014/main" id="{AEC66776-7421-4E67-ADC4-3902E8AEB0B7}"/>
                      </a:ext>
                    </a:extLst>
                  </p:cNvPr>
                  <p:cNvPicPr>
                    <a:picLocks noChangeAspect="1"/>
                  </p:cNvPicPr>
                  <p:nvPr/>
                </p:nvPicPr>
                <p:blipFill>
                  <a:blip r:embed="rId15"/>
                  <a:stretch>
                    <a:fillRect/>
                  </a:stretch>
                </p:blipFill>
                <p:spPr>
                  <a:xfrm rot="16200000">
                    <a:off x="8666783" y="4386890"/>
                    <a:ext cx="874925" cy="171764"/>
                  </a:xfrm>
                  <a:prstGeom prst="rect">
                    <a:avLst/>
                  </a:prstGeom>
                  <a:ln w="3175">
                    <a:solidFill>
                      <a:schemeClr val="tx1"/>
                    </a:solidFill>
                  </a:ln>
                </p:spPr>
              </p:pic>
              <p:cxnSp>
                <p:nvCxnSpPr>
                  <p:cNvPr id="33" name="直接箭头连接符 32">
                    <a:extLst>
                      <a:ext uri="{FF2B5EF4-FFF2-40B4-BE49-F238E27FC236}">
                        <a16:creationId xmlns:a16="http://schemas.microsoft.com/office/drawing/2014/main" id="{CA43F840-8B16-47F0-B7EB-C4C8733E47A4}"/>
                      </a:ext>
                    </a:extLst>
                  </p:cNvPr>
                  <p:cNvCxnSpPr>
                    <a:cxnSpLocks/>
                  </p:cNvCxnSpPr>
                  <p:nvPr/>
                </p:nvCxnSpPr>
                <p:spPr>
                  <a:xfrm flipV="1">
                    <a:off x="7831387"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3E2CFE8-014F-4CAE-A7DF-736A2CE459C4}"/>
                      </a:ext>
                    </a:extLst>
                  </p:cNvPr>
                  <p:cNvCxnSpPr>
                    <a:cxnSpLocks/>
                  </p:cNvCxnSpPr>
                  <p:nvPr/>
                </p:nvCxnSpPr>
                <p:spPr>
                  <a:xfrm flipV="1">
                    <a:off x="8152834"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73DDE01-F1CD-4E43-B603-D3736F1F9F05}"/>
                      </a:ext>
                    </a:extLst>
                  </p:cNvPr>
                  <p:cNvCxnSpPr>
                    <a:cxnSpLocks/>
                  </p:cNvCxnSpPr>
                  <p:nvPr/>
                </p:nvCxnSpPr>
                <p:spPr>
                  <a:xfrm flipV="1">
                    <a:off x="8469331"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6C113A6-A9F3-4903-9CCC-6109B79C3E64}"/>
                      </a:ext>
                    </a:extLst>
                  </p:cNvPr>
                  <p:cNvCxnSpPr>
                    <a:cxnSpLocks/>
                  </p:cNvCxnSpPr>
                  <p:nvPr/>
                </p:nvCxnSpPr>
                <p:spPr>
                  <a:xfrm flipV="1">
                    <a:off x="8789250"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600B2E3-E0D8-4F3C-9F91-FA5F553264A4}"/>
                      </a:ext>
                    </a:extLst>
                  </p:cNvPr>
                  <p:cNvCxnSpPr>
                    <a:cxnSpLocks/>
                  </p:cNvCxnSpPr>
                  <p:nvPr/>
                </p:nvCxnSpPr>
                <p:spPr>
                  <a:xfrm flipV="1">
                    <a:off x="9107088"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38" name="矩形: 圆角 37">
                    <a:extLst>
                      <a:ext uri="{FF2B5EF4-FFF2-40B4-BE49-F238E27FC236}">
                        <a16:creationId xmlns:a16="http://schemas.microsoft.com/office/drawing/2014/main" id="{A7378390-BE32-4A2F-8286-604F6CC488B6}"/>
                      </a:ext>
                    </a:extLst>
                  </p:cNvPr>
                  <p:cNvSpPr/>
                  <p:nvPr/>
                </p:nvSpPr>
                <p:spPr>
                  <a:xfrm>
                    <a:off x="7610475" y="3979336"/>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4656807-AD9A-4811-8E5D-AAB5CA6D3F8D}"/>
                        </a:ext>
                      </a:extLst>
                    </p:cNvPr>
                    <p:cNvSpPr txBox="1"/>
                    <p:nvPr/>
                  </p:nvSpPr>
                  <p:spPr>
                    <a:xfrm>
                      <a:off x="7817564" y="3452534"/>
                      <a:ext cx="1320558"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oMath>
                      </a14:m>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mc:Choice>
              <mc:Fallback xmlns="">
                <p:sp>
                  <p:nvSpPr>
                    <p:cNvPr id="151" name="文本框 150">
                      <a:extLst>
                        <a:ext uri="{FF2B5EF4-FFF2-40B4-BE49-F238E27FC236}">
                          <a16:creationId xmlns:a16="http://schemas.microsoft.com/office/drawing/2014/main" id="{DC1D7678-5901-4478-AB33-50BE2CB39B4E}"/>
                        </a:ext>
                      </a:extLst>
                    </p:cNvPr>
                    <p:cNvSpPr txBox="1">
                      <a:spLocks noRot="1" noChangeAspect="1" noMove="1" noResize="1" noEditPoints="1" noAdjustHandles="1" noChangeArrowheads="1" noChangeShapeType="1" noTextEdit="1"/>
                    </p:cNvSpPr>
                    <p:nvPr/>
                  </p:nvSpPr>
                  <p:spPr>
                    <a:xfrm>
                      <a:off x="7817564" y="3452534"/>
                      <a:ext cx="1320558" cy="230832"/>
                    </a:xfrm>
                    <a:prstGeom prst="rect">
                      <a:avLst/>
                    </a:prstGeom>
                    <a:blipFill>
                      <a:blip r:embed="rId16"/>
                      <a:stretch>
                        <a:fillRect/>
                      </a:stretch>
                    </a:blipFill>
                  </p:spPr>
                  <p:txBody>
                    <a:bodyPr/>
                    <a:lstStyle/>
                    <a:p>
                      <a:r>
                        <a:rPr lang="zh-CN" altLang="en-US">
                          <a:noFill/>
                        </a:rPr>
                        <a:t> </a:t>
                      </a:r>
                    </a:p>
                  </p:txBody>
                </p:sp>
              </mc:Fallback>
            </mc:AlternateContent>
          </p:grpSp>
        </p:grpSp>
        <p:sp>
          <p:nvSpPr>
            <p:cNvPr id="15" name="矩形: 圆角 14">
              <a:extLst>
                <a:ext uri="{FF2B5EF4-FFF2-40B4-BE49-F238E27FC236}">
                  <a16:creationId xmlns:a16="http://schemas.microsoft.com/office/drawing/2014/main" id="{3C2048F2-60DE-48D1-BFE7-7040D77842B0}"/>
                </a:ext>
              </a:extLst>
            </p:cNvPr>
            <p:cNvSpPr/>
            <p:nvPr/>
          </p:nvSpPr>
          <p:spPr>
            <a:xfrm>
              <a:off x="7237709" y="3388471"/>
              <a:ext cx="1803308" cy="3310342"/>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2482379C-1F63-42CF-AE88-18F8F040B5DA}"/>
              </a:ext>
            </a:extLst>
          </p:cNvPr>
          <p:cNvGrpSpPr/>
          <p:nvPr/>
        </p:nvGrpSpPr>
        <p:grpSpPr>
          <a:xfrm>
            <a:off x="8332512" y="1892687"/>
            <a:ext cx="2904124" cy="3327167"/>
            <a:chOff x="9144308" y="3384457"/>
            <a:chExt cx="2904124" cy="3327167"/>
          </a:xfrm>
        </p:grpSpPr>
        <p:grpSp>
          <p:nvGrpSpPr>
            <p:cNvPr id="55" name="组合 54">
              <a:extLst>
                <a:ext uri="{FF2B5EF4-FFF2-40B4-BE49-F238E27FC236}">
                  <a16:creationId xmlns:a16="http://schemas.microsoft.com/office/drawing/2014/main" id="{C85A2C2F-12EE-4763-A5A8-5E3847998285}"/>
                </a:ext>
              </a:extLst>
            </p:cNvPr>
            <p:cNvGrpSpPr/>
            <p:nvPr/>
          </p:nvGrpSpPr>
          <p:grpSpPr>
            <a:xfrm>
              <a:off x="9317262" y="3556144"/>
              <a:ext cx="1986037" cy="3002553"/>
              <a:chOff x="9653780" y="3591521"/>
              <a:chExt cx="1986037" cy="3002553"/>
            </a:xfrm>
          </p:grpSpPr>
          <p:sp>
            <p:nvSpPr>
              <p:cNvPr id="67" name="文本框 66">
                <a:extLst>
                  <a:ext uri="{FF2B5EF4-FFF2-40B4-BE49-F238E27FC236}">
                    <a16:creationId xmlns:a16="http://schemas.microsoft.com/office/drawing/2014/main" id="{13E21EBE-EB14-433A-B33E-F19EA7FCD317}"/>
                  </a:ext>
                </a:extLst>
              </p:cNvPr>
              <p:cNvSpPr txBox="1"/>
              <p:nvPr/>
            </p:nvSpPr>
            <p:spPr>
              <a:xfrm>
                <a:off x="9664477" y="6363242"/>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Input Univariate Series</a:t>
                </a:r>
                <a:endParaRPr lang="zh-CN" altLang="en-US" sz="900"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9806913F-0A57-4F5C-A2A6-D76D8D8A0217}"/>
                  </a:ext>
                </a:extLst>
              </p:cNvPr>
              <p:cNvSpPr txBox="1"/>
              <p:nvPr/>
            </p:nvSpPr>
            <p:spPr>
              <a:xfrm>
                <a:off x="9673857" y="6012144"/>
                <a:ext cx="1965960"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Instance Norm + Patching</a:t>
                </a:r>
                <a:endParaRPr lang="zh-CN" altLang="en-US" sz="900"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E3CD5990-66CE-415B-A5BB-9FB7F4AB2078}"/>
                  </a:ext>
                </a:extLst>
              </p:cNvPr>
              <p:cNvSpPr/>
              <p:nvPr/>
            </p:nvSpPr>
            <p:spPr>
              <a:xfrm>
                <a:off x="9668650"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2C929727-88C6-4F12-8D04-F607A1607721}"/>
                  </a:ext>
                </a:extLst>
              </p:cNvPr>
              <p:cNvSpPr/>
              <p:nvPr/>
            </p:nvSpPr>
            <p:spPr>
              <a:xfrm>
                <a:off x="9931533"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F3C5F170-CE69-4532-B03D-F06DFB98082C}"/>
                  </a:ext>
                </a:extLst>
              </p:cNvPr>
              <p:cNvSpPr/>
              <p:nvPr/>
            </p:nvSpPr>
            <p:spPr>
              <a:xfrm>
                <a:off x="1018686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4877EA2B-A53E-4E9C-87D4-032F1EB34AB0}"/>
                  </a:ext>
                </a:extLst>
              </p:cNvPr>
              <p:cNvSpPr/>
              <p:nvPr/>
            </p:nvSpPr>
            <p:spPr>
              <a:xfrm>
                <a:off x="10450866"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85293BD4-B7E0-47A4-8357-73F68DD2F0D8}"/>
                  </a:ext>
                </a:extLst>
              </p:cNvPr>
              <p:cNvSpPr/>
              <p:nvPr/>
            </p:nvSpPr>
            <p:spPr>
              <a:xfrm>
                <a:off x="1070657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7E80C1FF-2E57-410E-A88A-4077FD333B78}"/>
                  </a:ext>
                </a:extLst>
              </p:cNvPr>
              <p:cNvSpPr/>
              <p:nvPr/>
            </p:nvSpPr>
            <p:spPr>
              <a:xfrm>
                <a:off x="10966429"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912AD972-CF9F-4B8B-A49C-C4FE4FFD92E6}"/>
                  </a:ext>
                </a:extLst>
              </p:cNvPr>
              <p:cNvSpPr/>
              <p:nvPr/>
            </p:nvSpPr>
            <p:spPr>
              <a:xfrm>
                <a:off x="1122628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596D8A4A-1CC2-4074-A58D-F1A498E2D8E1}"/>
                  </a:ext>
                </a:extLst>
              </p:cNvPr>
              <p:cNvSpPr/>
              <p:nvPr/>
            </p:nvSpPr>
            <p:spPr>
              <a:xfrm>
                <a:off x="11486139" y="5374194"/>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D7BAE9D6-D8C8-43A0-B990-D6F29ED7E252}"/>
                  </a:ext>
                </a:extLst>
              </p:cNvPr>
              <p:cNvSpPr txBox="1"/>
              <p:nvPr/>
            </p:nvSpPr>
            <p:spPr>
              <a:xfrm>
                <a:off x="9657775" y="5020033"/>
                <a:ext cx="1979365"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Projection + Position Embedding</a:t>
                </a:r>
                <a:endParaRPr lang="zh-CN" altLang="en-US" sz="9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F47A62D0-E85E-4646-9D7E-03126DB7B103}"/>
                  </a:ext>
                </a:extLst>
              </p:cNvPr>
              <p:cNvSpPr txBox="1"/>
              <p:nvPr/>
            </p:nvSpPr>
            <p:spPr>
              <a:xfrm>
                <a:off x="9660091" y="4353793"/>
                <a:ext cx="1977049" cy="507831"/>
              </a:xfrm>
              <a:prstGeom prst="rect">
                <a:avLst/>
              </a:prstGeom>
              <a:solidFill>
                <a:schemeClr val="accent2">
                  <a:lumMod val="60000"/>
                  <a:lumOff val="40000"/>
                </a:schemeClr>
              </a:solidFill>
              <a:ln>
                <a:noFill/>
              </a:ln>
            </p:spPr>
            <p:txBody>
              <a:bodyPr wrap="square" rtlCol="0">
                <a:spAutoFit/>
              </a:bodyPr>
              <a:lstStyle/>
              <a:p>
                <a:pPr algn="ctr"/>
                <a:endParaRPr lang="en-US" altLang="zh-CN" sz="900" dirty="0">
                  <a:latin typeface="Times New Roman" panose="02020603050405020304" pitchFamily="18" charset="0"/>
                  <a:cs typeface="Times New Roman" panose="02020603050405020304" pitchFamily="18" charset="0"/>
                </a:endParaRPr>
              </a:p>
              <a:p>
                <a:pPr algn="ctr"/>
                <a:r>
                  <a:rPr lang="en-US" altLang="zh-CN" sz="900" dirty="0">
                    <a:latin typeface="Times New Roman" panose="02020603050405020304" pitchFamily="18" charset="0"/>
                    <a:cs typeface="Times New Roman" panose="02020603050405020304" pitchFamily="18" charset="0"/>
                  </a:rPr>
                  <a:t>Transformer Encoder</a:t>
                </a:r>
              </a:p>
              <a:p>
                <a:pPr algn="ctr"/>
                <a:endParaRPr lang="zh-CN" altLang="en-US" sz="900"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C7793EC0-9CB6-4793-858A-3D6F29027B55}"/>
                  </a:ext>
                </a:extLst>
              </p:cNvPr>
              <p:cNvSpPr txBox="1"/>
              <p:nvPr/>
            </p:nvSpPr>
            <p:spPr>
              <a:xfrm>
                <a:off x="9653780" y="3964553"/>
                <a:ext cx="1979365" cy="230832"/>
              </a:xfrm>
              <a:prstGeom prst="rect">
                <a:avLst/>
              </a:prstGeom>
              <a:solidFill>
                <a:schemeClr val="accent6">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Flatten + Linear Head</a:t>
                </a:r>
                <a:endParaRPr lang="zh-CN" altLang="en-US" sz="900"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5699ACEA-DE9F-416A-8477-9C72015DEC51}"/>
                  </a:ext>
                </a:extLst>
              </p:cNvPr>
              <p:cNvSpPr txBox="1"/>
              <p:nvPr/>
            </p:nvSpPr>
            <p:spPr>
              <a:xfrm>
                <a:off x="9664477" y="3591521"/>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Output Univariate Series</a:t>
                </a:r>
                <a:endParaRPr lang="zh-CN" altLang="en-US" sz="900" dirty="0">
                  <a:latin typeface="Times New Roman" panose="02020603050405020304" pitchFamily="18" charset="0"/>
                  <a:cs typeface="Times New Roman" panose="02020603050405020304" pitchFamily="18" charset="0"/>
                </a:endParaRPr>
              </a:p>
            </p:txBody>
          </p:sp>
        </p:grpSp>
        <p:grpSp>
          <p:nvGrpSpPr>
            <p:cNvPr id="56" name="组合 55">
              <a:extLst>
                <a:ext uri="{FF2B5EF4-FFF2-40B4-BE49-F238E27FC236}">
                  <a16:creationId xmlns:a16="http://schemas.microsoft.com/office/drawing/2014/main" id="{CB9A7D4A-BE73-4258-841B-440B0F511C52}"/>
                </a:ext>
              </a:extLst>
            </p:cNvPr>
            <p:cNvGrpSpPr/>
            <p:nvPr/>
          </p:nvGrpSpPr>
          <p:grpSpPr>
            <a:xfrm>
              <a:off x="11308990" y="3544349"/>
              <a:ext cx="739442" cy="2999238"/>
              <a:chOff x="11409763" y="3573684"/>
              <a:chExt cx="739442" cy="2999238"/>
            </a:xfrm>
          </p:grpSpPr>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DA2F888D-AFC8-4A62-BA5C-DB345BE3FEB7}"/>
                      </a:ext>
                    </a:extLst>
                  </p:cNvPr>
                  <p:cNvSpPr txBox="1"/>
                  <p:nvPr/>
                </p:nvSpPr>
                <p:spPr>
                  <a:xfrm>
                    <a:off x="11409763" y="6332792"/>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𝑥</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ⅈ</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7" name="文本框 176">
                    <a:extLst>
                      <a:ext uri="{FF2B5EF4-FFF2-40B4-BE49-F238E27FC236}">
                        <a16:creationId xmlns:a16="http://schemas.microsoft.com/office/drawing/2014/main" id="{7AE3FED4-AD1E-4966-82C1-24884462F91B}"/>
                      </a:ext>
                    </a:extLst>
                  </p:cNvPr>
                  <p:cNvSpPr txBox="1">
                    <a:spLocks noRot="1" noChangeAspect="1" noMove="1" noResize="1" noEditPoints="1" noAdjustHandles="1" noChangeArrowheads="1" noChangeShapeType="1" noTextEdit="1"/>
                  </p:cNvSpPr>
                  <p:nvPr/>
                </p:nvSpPr>
                <p:spPr>
                  <a:xfrm>
                    <a:off x="11409763" y="6332792"/>
                    <a:ext cx="739441" cy="240130"/>
                  </a:xfrm>
                  <a:prstGeom prst="rect">
                    <a:avLst/>
                  </a:prstGeom>
                  <a:blipFill>
                    <a:blip r:embed="rId17"/>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6078E3BC-9378-458E-88A9-B9245BAD6D1D}"/>
                      </a:ext>
                    </a:extLst>
                  </p:cNvPr>
                  <p:cNvSpPr txBox="1"/>
                  <p:nvPr/>
                </p:nvSpPr>
                <p:spPr>
                  <a:xfrm>
                    <a:off x="11409763" y="5464346"/>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𝑝</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P</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8" name="文本框 177">
                    <a:extLst>
                      <a:ext uri="{FF2B5EF4-FFF2-40B4-BE49-F238E27FC236}">
                        <a16:creationId xmlns:a16="http://schemas.microsoft.com/office/drawing/2014/main" id="{5F84353D-FB50-40C1-815E-0F8FE93E20E7}"/>
                      </a:ext>
                    </a:extLst>
                  </p:cNvPr>
                  <p:cNvSpPr txBox="1">
                    <a:spLocks noRot="1" noChangeAspect="1" noMove="1" noResize="1" noEditPoints="1" noAdjustHandles="1" noChangeArrowheads="1" noChangeShapeType="1" noTextEdit="1"/>
                  </p:cNvSpPr>
                  <p:nvPr/>
                </p:nvSpPr>
                <p:spPr>
                  <a:xfrm>
                    <a:off x="11409763" y="5464346"/>
                    <a:ext cx="739441" cy="273986"/>
                  </a:xfrm>
                  <a:prstGeom prst="rect">
                    <a:avLst/>
                  </a:prstGeom>
                  <a:blipFill>
                    <a:blip r:embed="rId18"/>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4E3676CC-AE54-4159-B141-2A586B33A885}"/>
                      </a:ext>
                    </a:extLst>
                  </p:cNvPr>
                  <p:cNvSpPr txBox="1"/>
                  <p:nvPr/>
                </p:nvSpPr>
                <p:spPr>
                  <a:xfrm>
                    <a:off x="11409763" y="4795740"/>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𝑑</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9" name="文本框 178">
                    <a:extLst>
                      <a:ext uri="{FF2B5EF4-FFF2-40B4-BE49-F238E27FC236}">
                        <a16:creationId xmlns:a16="http://schemas.microsoft.com/office/drawing/2014/main" id="{397C7F95-7748-457D-B90A-E1F715047269}"/>
                      </a:ext>
                    </a:extLst>
                  </p:cNvPr>
                  <p:cNvSpPr txBox="1">
                    <a:spLocks noRot="1" noChangeAspect="1" noMove="1" noResize="1" noEditPoints="1" noAdjustHandles="1" noChangeArrowheads="1" noChangeShapeType="1" noTextEdit="1"/>
                  </p:cNvSpPr>
                  <p:nvPr/>
                </p:nvSpPr>
                <p:spPr>
                  <a:xfrm>
                    <a:off x="11409763" y="4795740"/>
                    <a:ext cx="739441" cy="27398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16E8538-B6CA-4F01-8EBB-92D935E7335C}"/>
                      </a:ext>
                    </a:extLst>
                  </p:cNvPr>
                  <p:cNvSpPr txBox="1"/>
                  <p:nvPr/>
                </p:nvSpPr>
                <p:spPr>
                  <a:xfrm>
                    <a:off x="11409764" y="4119320"/>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𝑧</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0" name="文本框 179">
                    <a:extLst>
                      <a:ext uri="{FF2B5EF4-FFF2-40B4-BE49-F238E27FC236}">
                        <a16:creationId xmlns:a16="http://schemas.microsoft.com/office/drawing/2014/main" id="{26A5B6B1-BE4D-4540-B38F-06A732984D5C}"/>
                      </a:ext>
                    </a:extLst>
                  </p:cNvPr>
                  <p:cNvSpPr txBox="1">
                    <a:spLocks noRot="1" noChangeAspect="1" noMove="1" noResize="1" noEditPoints="1" noAdjustHandles="1" noChangeArrowheads="1" noChangeShapeType="1" noTextEdit="1"/>
                  </p:cNvSpPr>
                  <p:nvPr/>
                </p:nvSpPr>
                <p:spPr>
                  <a:xfrm>
                    <a:off x="11409764" y="4119320"/>
                    <a:ext cx="739441" cy="240130"/>
                  </a:xfrm>
                  <a:prstGeom prst="rect">
                    <a:avLst/>
                  </a:prstGeom>
                  <a:blipFill>
                    <a:blip r:embed="rId20"/>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C2CA6C95-1D40-48BC-B832-87DCDE5E9603}"/>
                      </a:ext>
                    </a:extLst>
                  </p:cNvPr>
                  <p:cNvSpPr txBox="1"/>
                  <p:nvPr/>
                </p:nvSpPr>
                <p:spPr>
                  <a:xfrm>
                    <a:off x="11409763" y="3573684"/>
                    <a:ext cx="739441"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r>
                          <m:rPr>
                            <m:nor/>
                          </m:rPr>
                          <a:rPr lang="en-US" altLang="zh-CN" sz="900" baseline="30000" dirty="0">
                            <a:latin typeface="Times New Roman" panose="02020603050405020304" pitchFamily="18" charset="0"/>
                            <a:cs typeface="Times New Roman" panose="02020603050405020304" pitchFamily="18" charset="0"/>
                          </a:rPr>
                          <m:t> </m:t>
                        </m:r>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1" name="文本框 180">
                    <a:extLst>
                      <a:ext uri="{FF2B5EF4-FFF2-40B4-BE49-F238E27FC236}">
                        <a16:creationId xmlns:a16="http://schemas.microsoft.com/office/drawing/2014/main" id="{5F6E0891-527D-4C67-AA6C-43743279351D}"/>
                      </a:ext>
                    </a:extLst>
                  </p:cNvPr>
                  <p:cNvSpPr txBox="1">
                    <a:spLocks noRot="1" noChangeAspect="1" noMove="1" noResize="1" noEditPoints="1" noAdjustHandles="1" noChangeArrowheads="1" noChangeShapeType="1" noTextEdit="1"/>
                  </p:cNvSpPr>
                  <p:nvPr/>
                </p:nvSpPr>
                <p:spPr>
                  <a:xfrm>
                    <a:off x="11409763" y="3573684"/>
                    <a:ext cx="739441" cy="230832"/>
                  </a:xfrm>
                  <a:prstGeom prst="rect">
                    <a:avLst/>
                  </a:prstGeom>
                  <a:blipFill>
                    <a:blip r:embed="rId21"/>
                    <a:stretch>
                      <a:fillRect b="-10526"/>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E194631F-1669-421A-ABCE-D14A6F3AEA05}"/>
                  </a:ext>
                </a:extLst>
              </p:cNvPr>
              <p:cNvCxnSpPr>
                <a:stCxn id="58" idx="0"/>
                <a:endCxn id="59" idx="2"/>
              </p:cNvCxnSpPr>
              <p:nvPr/>
            </p:nvCxnSpPr>
            <p:spPr>
              <a:xfrm flipV="1">
                <a:off x="11779484" y="5738332"/>
                <a:ext cx="0" cy="59446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177DFEF-79BD-4940-B8BF-D3C2E6410592}"/>
                  </a:ext>
                </a:extLst>
              </p:cNvPr>
              <p:cNvCxnSpPr>
                <a:stCxn id="59" idx="0"/>
                <a:endCxn id="60" idx="2"/>
              </p:cNvCxnSpPr>
              <p:nvPr/>
            </p:nvCxnSpPr>
            <p:spPr>
              <a:xfrm flipV="1">
                <a:off x="11779484" y="5069726"/>
                <a:ext cx="0" cy="39462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E6118C4-02A8-4AC3-835D-214806BDE55A}"/>
                  </a:ext>
                </a:extLst>
              </p:cNvPr>
              <p:cNvCxnSpPr>
                <a:stCxn id="60" idx="0"/>
                <a:endCxn id="61" idx="2"/>
              </p:cNvCxnSpPr>
              <p:nvPr/>
            </p:nvCxnSpPr>
            <p:spPr>
              <a:xfrm flipV="1">
                <a:off x="11779484" y="4359450"/>
                <a:ext cx="1" cy="43629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87487A22-ED4C-4859-9172-FD54466BA77A}"/>
                  </a:ext>
                </a:extLst>
              </p:cNvPr>
              <p:cNvCxnSpPr>
                <a:stCxn id="61" idx="0"/>
                <a:endCxn id="62" idx="2"/>
              </p:cNvCxnSpPr>
              <p:nvPr/>
            </p:nvCxnSpPr>
            <p:spPr>
              <a:xfrm flipH="1" flipV="1">
                <a:off x="11779484" y="3804516"/>
                <a:ext cx="1" cy="314804"/>
              </a:xfrm>
              <a:prstGeom prst="straightConnector1">
                <a:avLst/>
              </a:prstGeom>
              <a:ln w="9525">
                <a:solidFill>
                  <a:schemeClr val="tx1"/>
                </a:solidFill>
                <a:prstDash val="sysDash"/>
                <a:tailEnd type="triangle" w="sm" len="sm"/>
              </a:ln>
            </p:spPr>
            <p:style>
              <a:lnRef idx="1">
                <a:schemeClr val="accent1"/>
              </a:lnRef>
              <a:fillRef idx="0">
                <a:schemeClr val="accent1"/>
              </a:fillRef>
              <a:effectRef idx="0">
                <a:schemeClr val="accent1"/>
              </a:effectRef>
              <a:fontRef idx="minor">
                <a:schemeClr val="tx1"/>
              </a:fontRef>
            </p:style>
          </p:cxnSp>
        </p:grpSp>
        <p:sp>
          <p:nvSpPr>
            <p:cNvPr id="57" name="矩形: 圆角 56">
              <a:extLst>
                <a:ext uri="{FF2B5EF4-FFF2-40B4-BE49-F238E27FC236}">
                  <a16:creationId xmlns:a16="http://schemas.microsoft.com/office/drawing/2014/main" id="{76DF34EF-CE36-4307-8CFE-19CAC03F2896}"/>
                </a:ext>
              </a:extLst>
            </p:cNvPr>
            <p:cNvSpPr/>
            <p:nvPr/>
          </p:nvSpPr>
          <p:spPr>
            <a:xfrm>
              <a:off x="9144308" y="3384457"/>
              <a:ext cx="2904123" cy="3327167"/>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81" name="直接连接符 80">
            <a:extLst>
              <a:ext uri="{FF2B5EF4-FFF2-40B4-BE49-F238E27FC236}">
                <a16:creationId xmlns:a16="http://schemas.microsoft.com/office/drawing/2014/main" id="{19C51EDF-34B2-42E7-81EB-DCF22B5D6815}"/>
              </a:ext>
            </a:extLst>
          </p:cNvPr>
          <p:cNvCxnSpPr>
            <a:cxnSpLocks/>
          </p:cNvCxnSpPr>
          <p:nvPr/>
        </p:nvCxnSpPr>
        <p:spPr>
          <a:xfrm flipV="1">
            <a:off x="7955381" y="2268996"/>
            <a:ext cx="377131" cy="111328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3C8D02B-47EB-4B0C-86CA-35469DD732AC}"/>
              </a:ext>
            </a:extLst>
          </p:cNvPr>
          <p:cNvCxnSpPr>
            <a:cxnSpLocks/>
          </p:cNvCxnSpPr>
          <p:nvPr/>
        </p:nvCxnSpPr>
        <p:spPr>
          <a:xfrm>
            <a:off x="7996947" y="3633594"/>
            <a:ext cx="343898" cy="1202501"/>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07028D1-09D4-4ABB-9CEA-DDA4E378DE86}"/>
              </a:ext>
            </a:extLst>
          </p:cNvPr>
          <p:cNvSpPr txBox="1"/>
          <p:nvPr/>
        </p:nvSpPr>
        <p:spPr>
          <a:xfrm>
            <a:off x="1023551" y="1709609"/>
            <a:ext cx="4548331" cy="3693319"/>
          </a:xfrm>
          <a:prstGeom prst="rect">
            <a:avLst/>
          </a:prstGeom>
          <a:noFill/>
        </p:spPr>
        <p:txBody>
          <a:bodyPr wrap="square" rtlCol="0">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模型是一种针对时间序列数据的深度学习模型，借用了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架构的思想，通过切分时间序列数据为小块（</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patches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）来提取更高效的特征表示。其目的是提升对长时间序列的建模能力，同时避免传统方法中的计算瓶颈。其主要优点如下：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相比于之前基于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的时间序列预测方法，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能够保留更多局部语义信息并且可以减少计算量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由于通过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代替时间点进行预测，模型可以关注更长的历史信息。</a:t>
            </a:r>
          </a:p>
        </p:txBody>
      </p:sp>
    </p:spTree>
    <p:extLst>
      <p:ext uri="{BB962C8B-B14F-4D97-AF65-F5344CB8AC3E}">
        <p14:creationId xmlns:p14="http://schemas.microsoft.com/office/powerpoint/2010/main" val="3303140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6" name="文本框 5">
            <a:extLst>
              <a:ext uri="{FF2B5EF4-FFF2-40B4-BE49-F238E27FC236}">
                <a16:creationId xmlns:a16="http://schemas.microsoft.com/office/drawing/2014/main" id="{C1831361-A9E0-4415-B5E1-902CA32BE84B}"/>
              </a:ext>
            </a:extLst>
          </p:cNvPr>
          <p:cNvSpPr txBox="1"/>
          <p:nvPr/>
        </p:nvSpPr>
        <p:spPr>
          <a:xfrm>
            <a:off x="1886157" y="2045850"/>
            <a:ext cx="8594952" cy="2585323"/>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得益于</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Exploring Activity and Contributors on GitHub: Who, What, When, and Where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这篇文章在开发者活跃时间上的研究，本文得以确认开发者们的主要活动周期以工作周为单位，在本文的时间步上体现为周期为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7</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因此，</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模型在训练和预测的过程中，本文将输入序列长度和预测序列长度定位</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个周期，也就是近似三个月的预测长度。即使模型在更短的周期长度的预测任务上能取得误差更小的预测结果，但是更短的预测周期对仓库未来发展的描述说服力是不够的。</a:t>
            </a:r>
          </a:p>
        </p:txBody>
      </p:sp>
    </p:spTree>
    <p:extLst>
      <p:ext uri="{BB962C8B-B14F-4D97-AF65-F5344CB8AC3E}">
        <p14:creationId xmlns:p14="http://schemas.microsoft.com/office/powerpoint/2010/main" val="1245965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F9C3777F-E621-441E-8D82-42F21824200E}"/>
              </a:ext>
            </a:extLst>
          </p:cNvPr>
          <p:cNvSpPr txBox="1"/>
          <p:nvPr/>
        </p:nvSpPr>
        <p:spPr>
          <a:xfrm>
            <a:off x="1165079" y="1334547"/>
            <a:ext cx="4641273" cy="646331"/>
          </a:xfrm>
          <a:prstGeom prst="rect">
            <a:avLst/>
          </a:prstGeom>
          <a:noFill/>
          <a:ln w="19050">
            <a:solidFill>
              <a:schemeClr val="accent6">
                <a:lumMod val="60000"/>
                <a:lumOff val="40000"/>
              </a:schemeClr>
            </a:solidFill>
          </a:ln>
        </p:spPr>
        <p:txBody>
          <a:bodyPr wrap="square" rtlCol="0">
            <a:spAutoFit/>
          </a:bodyPr>
          <a:lstStyle/>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OpenPR</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预测实例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4AB16398-177D-432A-94EC-EB9D8F53FD3E}"/>
              </a:ext>
            </a:extLst>
          </p:cNvPr>
          <p:cNvSpPr txBox="1"/>
          <p:nvPr/>
        </p:nvSpPr>
        <p:spPr>
          <a:xfrm>
            <a:off x="6475525" y="1334546"/>
            <a:ext cx="4641273" cy="646331"/>
          </a:xfrm>
          <a:prstGeom prst="rect">
            <a:avLst/>
          </a:prstGeom>
          <a:noFill/>
          <a:ln w="19050">
            <a:solidFill>
              <a:schemeClr val="accent6">
                <a:lumMod val="60000"/>
                <a:lumOff val="40000"/>
              </a:schemeClr>
            </a:solidFill>
          </a:ln>
        </p:spPr>
        <p:txBody>
          <a:bodyPr wrap="square" rtlCol="0">
            <a:spAutoFit/>
          </a:bodyPr>
          <a:lstStyle/>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OpenIssue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预测实例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vuejs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vue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227FD77D-56ED-42D5-B22B-D379121469D2}"/>
              </a:ext>
            </a:extLst>
          </p:cNvPr>
          <p:cNvPicPr>
            <a:picLocks noChangeAspect="1"/>
          </p:cNvPicPr>
          <p:nvPr/>
        </p:nvPicPr>
        <p:blipFill>
          <a:blip r:embed="rId6"/>
          <a:stretch>
            <a:fillRect/>
          </a:stretch>
        </p:blipFill>
        <p:spPr>
          <a:xfrm>
            <a:off x="972642" y="2286000"/>
            <a:ext cx="5026145" cy="3775364"/>
          </a:xfrm>
          <a:prstGeom prst="rect">
            <a:avLst/>
          </a:prstGeom>
        </p:spPr>
      </p:pic>
      <p:pic>
        <p:nvPicPr>
          <p:cNvPr id="10" name="图片 9">
            <a:extLst>
              <a:ext uri="{FF2B5EF4-FFF2-40B4-BE49-F238E27FC236}">
                <a16:creationId xmlns:a16="http://schemas.microsoft.com/office/drawing/2014/main" id="{99F771D5-4812-4939-94B4-9D1ABDF1C934}"/>
              </a:ext>
            </a:extLst>
          </p:cNvPr>
          <p:cNvPicPr>
            <a:picLocks noChangeAspect="1"/>
          </p:cNvPicPr>
          <p:nvPr/>
        </p:nvPicPr>
        <p:blipFill>
          <a:blip r:embed="rId7"/>
          <a:stretch>
            <a:fillRect/>
          </a:stretch>
        </p:blipFill>
        <p:spPr>
          <a:xfrm>
            <a:off x="6301705" y="2286000"/>
            <a:ext cx="5000225" cy="3775364"/>
          </a:xfrm>
          <a:prstGeom prst="rect">
            <a:avLst/>
          </a:prstGeom>
        </p:spPr>
      </p:pic>
    </p:spTree>
    <p:extLst>
      <p:ext uri="{BB962C8B-B14F-4D97-AF65-F5344CB8AC3E}">
        <p14:creationId xmlns:p14="http://schemas.microsoft.com/office/powerpoint/2010/main" val="756520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aphicFrame>
        <p:nvGraphicFramePr>
          <p:cNvPr id="5" name="对象 4">
            <a:extLst>
              <a:ext uri="{FF2B5EF4-FFF2-40B4-BE49-F238E27FC236}">
                <a16:creationId xmlns:a16="http://schemas.microsoft.com/office/drawing/2014/main" id="{798A1803-E5FD-47EF-987B-8289766DFE81}"/>
              </a:ext>
            </a:extLst>
          </p:cNvPr>
          <p:cNvGraphicFramePr>
            <a:graphicFrameLocks noChangeAspect="1"/>
          </p:cNvGraphicFramePr>
          <p:nvPr>
            <p:extLst>
              <p:ext uri="{D42A27DB-BD31-4B8C-83A1-F6EECF244321}">
                <p14:modId xmlns:p14="http://schemas.microsoft.com/office/powerpoint/2010/main" val="1107181785"/>
              </p:ext>
            </p:extLst>
          </p:nvPr>
        </p:nvGraphicFramePr>
        <p:xfrm>
          <a:off x="1828026" y="3035871"/>
          <a:ext cx="8697068" cy="1328160"/>
        </p:xfrm>
        <a:graphic>
          <a:graphicData uri="http://schemas.openxmlformats.org/presentationml/2006/ole">
            <mc:AlternateContent xmlns:mc="http://schemas.openxmlformats.org/markup-compatibility/2006">
              <mc:Choice xmlns:v="urn:schemas-microsoft-com:vml" Requires="v">
                <p:oleObj spid="_x0000_s1190" name="Document" r:id="rId7" imgW="5498858" imgH="840138" progId="Word.Document.12">
                  <p:embed/>
                </p:oleObj>
              </mc:Choice>
              <mc:Fallback>
                <p:oleObj name="Document" r:id="rId7" imgW="5498858" imgH="840138" progId="Word.Document.12">
                  <p:embed/>
                  <p:pic>
                    <p:nvPicPr>
                      <p:cNvPr id="0" name=""/>
                      <p:cNvPicPr/>
                      <p:nvPr/>
                    </p:nvPicPr>
                    <p:blipFill>
                      <a:blip r:embed="rId8"/>
                      <a:stretch>
                        <a:fillRect/>
                      </a:stretch>
                    </p:blipFill>
                    <p:spPr>
                      <a:xfrm>
                        <a:off x="1828026" y="3035871"/>
                        <a:ext cx="8697068" cy="1328160"/>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C1831361-A9E0-4415-B5E1-902CA32BE84B}"/>
              </a:ext>
            </a:extLst>
          </p:cNvPr>
          <p:cNvSpPr txBox="1"/>
          <p:nvPr/>
        </p:nvSpPr>
        <p:spPr>
          <a:xfrm>
            <a:off x="1903475" y="1376795"/>
            <a:ext cx="8750816" cy="1754326"/>
          </a:xfrm>
          <a:prstGeom prst="rect">
            <a:avLst/>
          </a:prstGeom>
          <a:noFill/>
        </p:spPr>
        <p:txBody>
          <a:bodyPr wrap="square" rtlCol="0">
            <a:spAutoFit/>
          </a:bodyPr>
          <a:lstStyle/>
          <a:p>
            <a:pPr algn="just"/>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在预测上的表现结果如下表所示，下表的预测结果分别表示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对原始数据和经过了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cleanflow</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的数据进行预测后统计的平均误差。误差统计指标为均方误差</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计算公式如下图所示，均方误差是评价点估计的最一般的标准，自然，我们希望估计的均方误差越小越好。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通过随机抽取数据，可以发现经过</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cleanflow</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后的数据普遍预测误差普遍小于原始数据。</a:t>
            </a:r>
          </a:p>
        </p:txBody>
      </p:sp>
      <p:pic>
        <p:nvPicPr>
          <p:cNvPr id="8" name="图片 7">
            <a:extLst>
              <a:ext uri="{FF2B5EF4-FFF2-40B4-BE49-F238E27FC236}">
                <a16:creationId xmlns:a16="http://schemas.microsoft.com/office/drawing/2014/main" id="{246526DC-EDEF-4DC9-9B85-359AB6776775}"/>
              </a:ext>
            </a:extLst>
          </p:cNvPr>
          <p:cNvPicPr>
            <a:picLocks noChangeAspect="1"/>
          </p:cNvPicPr>
          <p:nvPr/>
        </p:nvPicPr>
        <p:blipFill>
          <a:blip r:embed="rId9"/>
          <a:stretch>
            <a:fillRect/>
          </a:stretch>
        </p:blipFill>
        <p:spPr>
          <a:xfrm>
            <a:off x="4335783" y="4657187"/>
            <a:ext cx="3886200" cy="1143000"/>
          </a:xfrm>
          <a:prstGeom prst="rect">
            <a:avLst/>
          </a:prstGeom>
        </p:spPr>
      </p:pic>
    </p:spTree>
    <p:extLst>
      <p:ext uri="{BB962C8B-B14F-4D97-AF65-F5344CB8AC3E}">
        <p14:creationId xmlns:p14="http://schemas.microsoft.com/office/powerpoint/2010/main" val="2486001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967335"/>
            <a:ext cx="7511902" cy="461665"/>
          </a:xfrm>
          <a:prstGeom prst="rect">
            <a:avLst/>
          </a:prstGeom>
          <a:noFill/>
        </p:spPr>
        <p:txBody>
          <a:bodyPr wrap="square" rtlCol="0">
            <a:spAutoFit/>
          </a:bodyPr>
          <a:lstStyle/>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5.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仓库活跃分数的设计与验证</a:t>
            </a:r>
          </a:p>
        </p:txBody>
      </p:sp>
    </p:spTree>
    <p:extLst>
      <p:ext uri="{BB962C8B-B14F-4D97-AF65-F5344CB8AC3E}">
        <p14:creationId xmlns:p14="http://schemas.microsoft.com/office/powerpoint/2010/main" val="512732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公式设计</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823EF55-778C-406D-A079-388028092935}"/>
                  </a:ext>
                </a:extLst>
              </p:cNvPr>
              <p:cNvSpPr txBox="1"/>
              <p:nvPr/>
            </p:nvSpPr>
            <p:spPr>
              <a:xfrm>
                <a:off x="2266043" y="1086678"/>
                <a:ext cx="7403517" cy="4114268"/>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公式设计理念：通过数据集处理最后一步的放缩操作，大型仓库和小型仓库的活动指标在同一个范围。</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预测模型输入和输出的也都是放缩后的值，其中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score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公式中</a:t>
                </a:r>
                <a14:m>
                  <m:oMath xmlns:m="http://schemas.openxmlformats.org/officeDocument/2006/math">
                    <m:acc>
                      <m:accPr>
                        <m:chr m:val="̅"/>
                        <m:ctrlPr>
                          <a:rPr lang="en-US" altLang="zh-CN" i="1" dirty="0">
                            <a:solidFill>
                              <a:srgbClr val="836967"/>
                            </a:solidFill>
                            <a:latin typeface="Cambria Math" panose="02040503050406030204" pitchFamily="18" charset="0"/>
                          </a:rPr>
                        </m:ctrlPr>
                      </m:accPr>
                      <m:e>
                        <m:r>
                          <a:rPr lang="en-US" altLang="zh-CN" i="1" dirty="0">
                            <a:latin typeface="Cambria Math" panose="02040503050406030204" pitchFamily="18" charset="0"/>
                          </a:rPr>
                          <m:t>𝑥</m:t>
                        </m:r>
                      </m:e>
                    </m:acc>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是未来</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个周期的指标均值。</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en-US" altLang="zh-CN" sz="1800" b="0" i="1" smtClean="0">
                            <a:latin typeface="Cambria Math" panose="02040503050406030204" pitchFamily="18" charset="0"/>
                          </a:rPr>
                          <m:t>𝑊</m:t>
                        </m:r>
                      </m:e>
                      <m:sub>
                        <m:r>
                          <a:rPr lang="zh-CN" altLang="en-US" sz="1800" i="1">
                            <a:latin typeface="Cambria Math" panose="02040503050406030204" pitchFamily="18" charset="0"/>
                          </a:rPr>
                          <m:t>𝑖</m:t>
                        </m:r>
                      </m:sub>
                    </m:sSub>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表示该指标的权重，</a:t>
                </a:r>
                <a:r>
                  <a:rPr lang="en-US" altLang="zh-CN"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表示变量数量。目前的权重全设为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，之后可能会有修改。该公式有如下优势：</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公平统一</a:t>
                </a:r>
                <a:r>
                  <a:rPr lang="zh-CN" altLang="en-US" dirty="0">
                    <a:latin typeface="Times New Roman" panose="02020603050405020304" pitchFamily="18" charset="0"/>
                    <a:ea typeface="宋体" panose="02010600030101010101" pitchFamily="2" charset="-122"/>
                    <a:cs typeface="Times New Roman" panose="02020603050405020304" pitchFamily="18" charset="0"/>
                  </a:rPr>
                  <a:t>：得益于放缩，此时的指标值体现的是该指标相较于其历史最高值和最低值的关系，而不是指标数量绝对值。越接近放缩上限表明越接近历史极大值。当然指标的预测值也可以高于历史最高值或低于历史最低值，表明当前的发展水平超越历史最高或者低于历史最低。</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边际效应递减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：由</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函数的一阶导数可以看出，由于 </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Sigmoid(x)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的值始终在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之间，</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Sigmoid ′ (x)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会随着 </a:t>
                </a:r>
                <a:r>
                  <a:rPr lang="en-US" altLang="zh-CN" dirty="0">
                    <a:latin typeface="Times New Roman" panose="02020603050405020304" pitchFamily="18" charset="0"/>
                    <a:ea typeface="宋体" panose="02010600030101010101" pitchFamily="2" charset="-122"/>
                    <a:cs typeface="Times New Roman" panose="02020603050405020304" pitchFamily="18" charset="0"/>
                  </a:rPr>
                  <a:t>x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增大而减小，意味着边际效益递减。因此可以极大减小仓库中大量制造活动指标对分数的异常影响。</a:t>
                </a:r>
              </a:p>
            </p:txBody>
          </p:sp>
        </mc:Choice>
        <mc:Fallback>
          <p:sp>
            <p:nvSpPr>
              <p:cNvPr id="5" name="文本框 4">
                <a:extLst>
                  <a:ext uri="{FF2B5EF4-FFF2-40B4-BE49-F238E27FC236}">
                    <a16:creationId xmlns:a16="http://schemas.microsoft.com/office/drawing/2014/main" id="{B823EF55-778C-406D-A079-388028092935}"/>
                  </a:ext>
                </a:extLst>
              </p:cNvPr>
              <p:cNvSpPr txBox="1">
                <a:spLocks noRot="1" noChangeAspect="1" noMove="1" noResize="1" noEditPoints="1" noAdjustHandles="1" noChangeArrowheads="1" noChangeShapeType="1" noTextEdit="1"/>
              </p:cNvSpPr>
              <p:nvPr/>
            </p:nvSpPr>
            <p:spPr>
              <a:xfrm>
                <a:off x="2266043" y="1086678"/>
                <a:ext cx="7403517" cy="4114268"/>
              </a:xfrm>
              <a:prstGeom prst="rect">
                <a:avLst/>
              </a:prstGeom>
              <a:blipFill>
                <a:blip r:embed="rId6"/>
                <a:stretch>
                  <a:fillRect l="-741" t="-741" r="-659"/>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3F1BB087-367C-4A85-9B5A-4D0EE0B1A72C}"/>
              </a:ext>
            </a:extLst>
          </p:cNvPr>
          <p:cNvGrpSpPr/>
          <p:nvPr/>
        </p:nvGrpSpPr>
        <p:grpSpPr>
          <a:xfrm>
            <a:off x="2266043" y="4996412"/>
            <a:ext cx="7237839" cy="1315065"/>
            <a:chOff x="2225139" y="4672119"/>
            <a:chExt cx="7237839" cy="1315065"/>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B535A1D-A464-4283-B9D8-AB138D4D0940}"/>
                    </a:ext>
                  </a:extLst>
                </p:cNvPr>
                <p:cNvSpPr txBox="1"/>
                <p:nvPr/>
              </p:nvSpPr>
              <p:spPr>
                <a:xfrm>
                  <a:off x="2472626" y="5542382"/>
                  <a:ext cx="6990352" cy="444802"/>
                </a:xfrm>
                <a:prstGeom prst="rect">
                  <a:avLst/>
                </a:prstGeom>
                <a:noFill/>
              </p:spPr>
              <p:txBody>
                <a:bodyPr wrap="square" lIns="0" tIns="0" rIns="0" bIns="0" rtlCol="0">
                  <a:spAutoFit/>
                </a:bodyPr>
                <a:lstStyle/>
                <a:p>
                  <a:r>
                    <a:rPr lang="en-US" altLang="zh-CN" sz="2800" dirty="0">
                      <a:latin typeface="Times New Roman" panose="02020603050405020304" pitchFamily="18" charset="0"/>
                      <a:cs typeface="Times New Roman" panose="02020603050405020304" pitchFamily="18" charset="0"/>
                    </a:rPr>
                    <a:t>Score =</a:t>
                  </a:r>
                  <a14:m>
                    <m:oMath xmlns:m="http://schemas.openxmlformats.org/officeDocument/2006/math">
                      <m:r>
                        <a:rPr lang="en-US" altLang="zh-CN" sz="2800" b="0" i="0" smtClean="0">
                          <a:latin typeface="Cambria Math" panose="02040503050406030204" pitchFamily="18" charset="0"/>
                        </a:rPr>
                        <m:t> </m:t>
                      </m:r>
                      <m:r>
                        <m:rPr>
                          <m:nor/>
                        </m:rPr>
                        <a:rPr lang="en-US" altLang="zh-CN" sz="2800" i="1" dirty="0">
                          <a:latin typeface="Times New Roman" panose="02020603050405020304" pitchFamily="18" charset="0"/>
                          <a:cs typeface="Times New Roman" panose="02020603050405020304" pitchFamily="18" charset="0"/>
                        </a:rPr>
                        <m:t>(</m:t>
                      </m:r>
                      <m:nary>
                        <m:naryPr>
                          <m:chr m:val="∑"/>
                          <m:limLoc m:val="undOvr"/>
                          <m:grow m:val="on"/>
                          <m:ctrlPr>
                            <a:rPr lang="zh-CN" altLang="en-US" sz="2800" i="1" smtClean="0">
                              <a:latin typeface="Cambria Math" panose="02040503050406030204" pitchFamily="18" charset="0"/>
                            </a:rPr>
                          </m:ctrlPr>
                        </m:naryPr>
                        <m:sub>
                          <m:r>
                            <a:rPr lang="zh-CN" altLang="en-US" sz="2800" i="1">
                              <a:latin typeface="Cambria Math" panose="02040503050406030204" pitchFamily="18" charset="0"/>
                            </a:rPr>
                            <m:t>𝑖</m:t>
                          </m:r>
                          <m:r>
                            <a:rPr lang="zh-CN" altLang="en-US" sz="2800" i="1">
                              <a:latin typeface="Cambria Math" panose="02040503050406030204" pitchFamily="18" charset="0"/>
                            </a:rPr>
                            <m:t>=1</m:t>
                          </m:r>
                        </m:sub>
                        <m:sup>
                          <m:r>
                            <a:rPr lang="zh-CN" altLang="en-US" sz="2800" i="1">
                              <a:latin typeface="Cambria Math" panose="02040503050406030204" pitchFamily="18" charset="0"/>
                            </a:rPr>
                            <m:t>𝑛</m:t>
                          </m:r>
                        </m:sup>
                        <m:e>
                          <m:sSub>
                            <m:sSubPr>
                              <m:ctrlPr>
                                <a:rPr lang="zh-CN" altLang="en-US" sz="2800" i="1">
                                  <a:solidFill>
                                    <a:srgbClr val="836967"/>
                                  </a:solidFill>
                                  <a:latin typeface="Cambria Math" panose="02040503050406030204" pitchFamily="18" charset="0"/>
                                </a:rPr>
                              </m:ctrlPr>
                            </m:sSubPr>
                            <m:e>
                              <m:r>
                                <a:rPr lang="en-US" altLang="zh-CN" sz="2800" b="0" i="1" smtClean="0">
                                  <a:latin typeface="Cambria Math" panose="02040503050406030204" pitchFamily="18" charset="0"/>
                                </a:rPr>
                                <m:t>𝑊</m:t>
                              </m:r>
                            </m:e>
                            <m:sub>
                              <m:r>
                                <a:rPr lang="zh-CN" altLang="en-US" sz="2800" i="1">
                                  <a:latin typeface="Cambria Math" panose="02040503050406030204" pitchFamily="18" charset="0"/>
                                </a:rPr>
                                <m:t>𝑖</m:t>
                              </m:r>
                            </m:sub>
                          </m:sSub>
                        </m:e>
                      </m:nary>
                    </m:oMath>
                  </a14:m>
                  <a:r>
                    <a:rPr lang="en-US" altLang="zh-CN" sz="2800" i="1" dirty="0">
                      <a:latin typeface="Times New Roman" panose="02020603050405020304" pitchFamily="18" charset="0"/>
                      <a:cs typeface="Times New Roman" panose="02020603050405020304" pitchFamily="18" charset="0"/>
                    </a:rPr>
                    <a:t>Sigmoid(</a:t>
                  </a:r>
                  <a14:m>
                    <m:oMath xmlns:m="http://schemas.openxmlformats.org/officeDocument/2006/math">
                      <m:acc>
                        <m:accPr>
                          <m:chr m:val="̅"/>
                          <m:ctrlPr>
                            <a:rPr lang="en-US" altLang="zh-CN" sz="2800" i="1" dirty="0" smtClean="0">
                              <a:solidFill>
                                <a:srgbClr val="836967"/>
                              </a:solidFill>
                              <a:latin typeface="Cambria Math" panose="02040503050406030204" pitchFamily="18" charset="0"/>
                            </a:rPr>
                          </m:ctrlPr>
                        </m:accPr>
                        <m:e>
                          <m:r>
                            <a:rPr lang="en-US" altLang="zh-CN" sz="2800" i="1" dirty="0" smtClean="0">
                              <a:latin typeface="Cambria Math" panose="02040503050406030204" pitchFamily="18" charset="0"/>
                            </a:rPr>
                            <m:t>𝑥</m:t>
                          </m:r>
                        </m:e>
                      </m:acc>
                    </m:oMath>
                  </a14:m>
                  <a:r>
                    <a:rPr lang="en-US" altLang="zh-CN" sz="2800" i="1"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800" b="0" i="1" dirty="0" smtClean="0">
                          <a:latin typeface="Cambria Math" panose="02040503050406030204" pitchFamily="18" charset="0"/>
                          <a:cs typeface="Times New Roman" panose="02020603050405020304" pitchFamily="18" charset="0"/>
                        </a:rPr>
                        <m:t> </m:t>
                      </m:r>
                      <m:r>
                        <m:rPr>
                          <m:nor/>
                        </m:rPr>
                        <a:rPr lang="en-US" altLang="zh-CN" sz="2800" b="0" i="0" dirty="0" smtClean="0">
                          <a:latin typeface="Times New Roman" panose="02020603050405020304" pitchFamily="18" charset="0"/>
                          <a:cs typeface="Times New Roman" panose="02020603050405020304" pitchFamily="18" charset="0"/>
                        </a:rPr>
                        <m:t>− 2.5 / 2.5 ∗ 100%</m:t>
                      </m:r>
                    </m:oMath>
                  </a14:m>
                  <a:endParaRPr lang="zh-CN" altLang="en-US" sz="2800" i="1"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FB535A1D-A464-4283-B9D8-AB138D4D0940}"/>
                    </a:ext>
                  </a:extLst>
                </p:cNvPr>
                <p:cNvSpPr txBox="1">
                  <a:spLocks noRot="1" noChangeAspect="1" noMove="1" noResize="1" noEditPoints="1" noAdjustHandles="1" noChangeArrowheads="1" noChangeShapeType="1" noTextEdit="1"/>
                </p:cNvSpPr>
                <p:nvPr/>
              </p:nvSpPr>
              <p:spPr>
                <a:xfrm>
                  <a:off x="2472626" y="5542382"/>
                  <a:ext cx="6990352" cy="444802"/>
                </a:xfrm>
                <a:prstGeom prst="rect">
                  <a:avLst/>
                </a:prstGeom>
                <a:blipFill>
                  <a:blip r:embed="rId7"/>
                  <a:stretch>
                    <a:fillRect l="-3051" t="-24658" b="-4520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BF09C0E-464C-48AE-850B-FD45DACD67D7}"/>
                </a:ext>
              </a:extLst>
            </p:cNvPr>
            <p:cNvPicPr>
              <a:picLocks noChangeAspect="1"/>
            </p:cNvPicPr>
            <p:nvPr/>
          </p:nvPicPr>
          <p:blipFill>
            <a:blip r:embed="rId8"/>
            <a:stretch>
              <a:fillRect/>
            </a:stretch>
          </p:blipFill>
          <p:spPr>
            <a:xfrm>
              <a:off x="2225139" y="4672119"/>
              <a:ext cx="2896730" cy="870263"/>
            </a:xfrm>
            <a:prstGeom prst="rect">
              <a:avLst/>
            </a:prstGeom>
          </p:spPr>
        </p:pic>
        <p:pic>
          <p:nvPicPr>
            <p:cNvPr id="13" name="图片 12">
              <a:extLst>
                <a:ext uri="{FF2B5EF4-FFF2-40B4-BE49-F238E27FC236}">
                  <a16:creationId xmlns:a16="http://schemas.microsoft.com/office/drawing/2014/main" id="{8C77DBF6-F359-4DD0-A6E0-5BD08774D77F}"/>
                </a:ext>
              </a:extLst>
            </p:cNvPr>
            <p:cNvPicPr>
              <a:picLocks noChangeAspect="1"/>
            </p:cNvPicPr>
            <p:nvPr/>
          </p:nvPicPr>
          <p:blipFill>
            <a:blip r:embed="rId9"/>
            <a:stretch>
              <a:fillRect/>
            </a:stretch>
          </p:blipFill>
          <p:spPr>
            <a:xfrm>
              <a:off x="5003550" y="4808275"/>
              <a:ext cx="4459428" cy="734107"/>
            </a:xfrm>
            <a:prstGeom prst="rect">
              <a:avLst/>
            </a:prstGeom>
          </p:spPr>
        </p:pic>
      </p:grpSp>
    </p:spTree>
    <p:extLst>
      <p:ext uri="{BB962C8B-B14F-4D97-AF65-F5344CB8AC3E}">
        <p14:creationId xmlns:p14="http://schemas.microsoft.com/office/powerpoint/2010/main" val="413341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指标验证</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5" name="文本框 4">
            <a:extLst>
              <a:ext uri="{FF2B5EF4-FFF2-40B4-BE49-F238E27FC236}">
                <a16:creationId xmlns:a16="http://schemas.microsoft.com/office/drawing/2014/main" id="{B823EF55-778C-406D-A079-388028092935}"/>
              </a:ext>
            </a:extLst>
          </p:cNvPr>
          <p:cNvSpPr txBox="1"/>
          <p:nvPr/>
        </p:nvSpPr>
        <p:spPr>
          <a:xfrm>
            <a:off x="2489326" y="1923126"/>
            <a:ext cx="7403517" cy="1200329"/>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结果验证：当一个仓库获得高分时，那么理所应当表明该仓库的发展迅猛，其相应的活动指标数量应该也要有迅猛的增长。因此本文选择平均斜率作为衡量活跃度分数是否有效的指标。平均斜率的计算方式如下，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为序列长度。</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a:extLst>
              <a:ext uri="{FF2B5EF4-FFF2-40B4-BE49-F238E27FC236}">
                <a16:creationId xmlns:a16="http://schemas.microsoft.com/office/drawing/2014/main" id="{4FDDB9B5-8649-4D11-A892-E5C46C9EDCFD}"/>
              </a:ext>
            </a:extLst>
          </p:cNvPr>
          <p:cNvGrpSpPr/>
          <p:nvPr/>
        </p:nvGrpSpPr>
        <p:grpSpPr>
          <a:xfrm>
            <a:off x="2489326" y="3758356"/>
            <a:ext cx="7472628" cy="1477328"/>
            <a:chOff x="2317898" y="2551562"/>
            <a:chExt cx="7472628" cy="1477328"/>
          </a:xfrm>
        </p:grpSpPr>
        <p:sp>
          <p:nvSpPr>
            <p:cNvPr id="21" name="文本框 20">
              <a:extLst>
                <a:ext uri="{FF2B5EF4-FFF2-40B4-BE49-F238E27FC236}">
                  <a16:creationId xmlns:a16="http://schemas.microsoft.com/office/drawing/2014/main" id="{D2220112-1875-4D56-B66D-64E27F7254FD}"/>
                </a:ext>
              </a:extLst>
            </p:cNvPr>
            <p:cNvSpPr txBox="1"/>
            <p:nvPr/>
          </p:nvSpPr>
          <p:spPr>
            <a:xfrm>
              <a:off x="2317898" y="2551562"/>
              <a:ext cx="7472628" cy="1477328"/>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假设原始的预测值序列为 </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，可以将其累积为总值序列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其中：</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28C11F05-21B5-475D-BBDB-E6593F961FFB}"/>
                </a:ext>
              </a:extLst>
            </p:cNvPr>
            <p:cNvPicPr>
              <a:picLocks noChangeAspect="1"/>
            </p:cNvPicPr>
            <p:nvPr/>
          </p:nvPicPr>
          <p:blipFill>
            <a:blip r:embed="rId6"/>
            <a:stretch>
              <a:fillRect/>
            </a:stretch>
          </p:blipFill>
          <p:spPr>
            <a:xfrm>
              <a:off x="5178333" y="3090565"/>
              <a:ext cx="1578936" cy="789468"/>
            </a:xfrm>
            <a:prstGeom prst="rect">
              <a:avLst/>
            </a:prstGeom>
          </p:spPr>
        </p:pic>
      </p:grpSp>
      <p:pic>
        <p:nvPicPr>
          <p:cNvPr id="12" name="图片 11">
            <a:extLst>
              <a:ext uri="{FF2B5EF4-FFF2-40B4-BE49-F238E27FC236}">
                <a16:creationId xmlns:a16="http://schemas.microsoft.com/office/drawing/2014/main" id="{787D1E6C-FB4A-48E3-B8C0-2D351245EF1A}"/>
              </a:ext>
            </a:extLst>
          </p:cNvPr>
          <p:cNvPicPr>
            <a:picLocks noChangeAspect="1"/>
          </p:cNvPicPr>
          <p:nvPr/>
        </p:nvPicPr>
        <p:blipFill>
          <a:blip r:embed="rId7"/>
          <a:stretch>
            <a:fillRect/>
          </a:stretch>
        </p:blipFill>
        <p:spPr>
          <a:xfrm>
            <a:off x="5059721" y="3010930"/>
            <a:ext cx="2159015" cy="677952"/>
          </a:xfrm>
          <a:prstGeom prst="rect">
            <a:avLst/>
          </a:prstGeom>
        </p:spPr>
      </p:pic>
    </p:spTree>
    <p:extLst>
      <p:ext uri="{BB962C8B-B14F-4D97-AF65-F5344CB8AC3E}">
        <p14:creationId xmlns:p14="http://schemas.microsoft.com/office/powerpoint/2010/main" val="564892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指标验证</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5" name="文本框 4">
            <a:extLst>
              <a:ext uri="{FF2B5EF4-FFF2-40B4-BE49-F238E27FC236}">
                <a16:creationId xmlns:a16="http://schemas.microsoft.com/office/drawing/2014/main" id="{B823EF55-778C-406D-A079-388028092935}"/>
              </a:ext>
            </a:extLst>
          </p:cNvPr>
          <p:cNvSpPr txBox="1"/>
          <p:nvPr/>
        </p:nvSpPr>
        <p:spPr>
          <a:xfrm>
            <a:off x="1637248" y="1294861"/>
            <a:ext cx="9283269" cy="2308324"/>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公式结果验证：基于计算的分数和平均斜率绘制散点图并使用多项式回归模型拟合一条最佳曲线表示数据点随</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轴增长的走势。这里我按照不同类型的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从数据集中进行分层随机抽样，总共抽取一百个仓库，绘制其散点图和拟合曲线，其中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轴表示分数，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轴表示平均斜率。</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可以看到无论是一次多项式还是三次多项式拟合。图中除少数离群点以外，大部分数据都贴合最佳拟合曲线，同时</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直线</a:t>
            </a:r>
            <a:r>
              <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曲线走向单调递增</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，表明分数与平均斜率为正相关关系。这表明分数越高，仓库活跃指标增长越多，仓库更活跃</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36464340-9529-4656-9803-48EF96F4D4D8}"/>
              </a:ext>
            </a:extLst>
          </p:cNvPr>
          <p:cNvPicPr>
            <a:picLocks noChangeAspect="1"/>
          </p:cNvPicPr>
          <p:nvPr/>
        </p:nvPicPr>
        <p:blipFill>
          <a:blip r:embed="rId6"/>
          <a:stretch>
            <a:fillRect/>
          </a:stretch>
        </p:blipFill>
        <p:spPr>
          <a:xfrm>
            <a:off x="6592453" y="3663491"/>
            <a:ext cx="3393657" cy="2777183"/>
          </a:xfrm>
          <a:prstGeom prst="rect">
            <a:avLst/>
          </a:prstGeom>
        </p:spPr>
      </p:pic>
      <p:pic>
        <p:nvPicPr>
          <p:cNvPr id="8" name="图片 7">
            <a:extLst>
              <a:ext uri="{FF2B5EF4-FFF2-40B4-BE49-F238E27FC236}">
                <a16:creationId xmlns:a16="http://schemas.microsoft.com/office/drawing/2014/main" id="{FD6EFE29-D789-4F4E-B8B9-C1E468FC1000}"/>
              </a:ext>
            </a:extLst>
          </p:cNvPr>
          <p:cNvPicPr>
            <a:picLocks noChangeAspect="1"/>
          </p:cNvPicPr>
          <p:nvPr/>
        </p:nvPicPr>
        <p:blipFill>
          <a:blip r:embed="rId7"/>
          <a:stretch>
            <a:fillRect/>
          </a:stretch>
        </p:blipFill>
        <p:spPr>
          <a:xfrm>
            <a:off x="2395771" y="3663491"/>
            <a:ext cx="3393657" cy="2777184"/>
          </a:xfrm>
          <a:prstGeom prst="rect">
            <a:avLst/>
          </a:prstGeom>
        </p:spPr>
      </p:pic>
    </p:spTree>
    <p:extLst>
      <p:ext uri="{BB962C8B-B14F-4D97-AF65-F5344CB8AC3E}">
        <p14:creationId xmlns:p14="http://schemas.microsoft.com/office/powerpoint/2010/main" val="3470114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指标验证</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5" name="文本框 4">
            <a:extLst>
              <a:ext uri="{FF2B5EF4-FFF2-40B4-BE49-F238E27FC236}">
                <a16:creationId xmlns:a16="http://schemas.microsoft.com/office/drawing/2014/main" id="{B823EF55-778C-406D-A079-388028092935}"/>
              </a:ext>
            </a:extLst>
          </p:cNvPr>
          <p:cNvSpPr txBox="1"/>
          <p:nvPr/>
        </p:nvSpPr>
        <p:spPr>
          <a:xfrm>
            <a:off x="1874351" y="1593619"/>
            <a:ext cx="8443297" cy="2862322"/>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公式结果验证：为进一步验证分数与平均斜率的关系，我通过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Spearman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Person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相关系数验证分数与各属性平均斜率和总平均斜率的关系。</a:t>
            </a:r>
            <a:r>
              <a:rPr lang="en-US" altLang="zh-CN" dirty="0">
                <a:latin typeface="Times New Roman" panose="02020603050405020304" pitchFamily="18" charset="0"/>
                <a:ea typeface="宋体" panose="02010600030101010101" pitchFamily="2" charset="-122"/>
                <a:cs typeface="Times New Roman" panose="02020603050405020304" pitchFamily="18" charset="0"/>
              </a:rPr>
              <a:t>Spearman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相关系数表明</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（自变量）和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（因变量）的相关方向。如果当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增加时，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趋向于增加，则斯皮尔曼相关系数为正。如果当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增加时，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趋向于减少，则斯皮尔曼相关系数为负。皮尔逊系数同理。二者的结果域都为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[-1, 1]</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下表结果同样来自分层随机抽样的一百个仓库，其中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slope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行中的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Average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Average_slope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IssueComment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IssueComment_slope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，其他属性同理，可以看到分数与各属性的平均斜率以及总的平均斜率均有极高的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Spearman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Person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相关系数，表明分数与平均斜率的正相关性。</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8E763289-7ED0-47EE-9B03-90233866F684}"/>
              </a:ext>
            </a:extLst>
          </p:cNvPr>
          <p:cNvGraphicFramePr>
            <a:graphicFrameLocks noChangeAspect="1"/>
          </p:cNvGraphicFramePr>
          <p:nvPr>
            <p:extLst>
              <p:ext uri="{D42A27DB-BD31-4B8C-83A1-F6EECF244321}">
                <p14:modId xmlns:p14="http://schemas.microsoft.com/office/powerpoint/2010/main" val="1927594522"/>
              </p:ext>
            </p:extLst>
          </p:nvPr>
        </p:nvGraphicFramePr>
        <p:xfrm>
          <a:off x="1874351" y="4899321"/>
          <a:ext cx="8443297" cy="1350316"/>
        </p:xfrm>
        <a:graphic>
          <a:graphicData uri="http://schemas.openxmlformats.org/presentationml/2006/ole">
            <mc:AlternateContent xmlns:mc="http://schemas.openxmlformats.org/markup-compatibility/2006">
              <mc:Choice xmlns:v="urn:schemas-microsoft-com:vml" Requires="v">
                <p:oleObj spid="_x0000_s4210" name="Document" r:id="rId7" imgW="5261479" imgH="841580" progId="Word.Document.12">
                  <p:embed/>
                </p:oleObj>
              </mc:Choice>
              <mc:Fallback>
                <p:oleObj name="Document" r:id="rId7" imgW="5261479" imgH="841580" progId="Word.Document.12">
                  <p:embed/>
                  <p:pic>
                    <p:nvPicPr>
                      <p:cNvPr id="0" name=""/>
                      <p:cNvPicPr/>
                      <p:nvPr/>
                    </p:nvPicPr>
                    <p:blipFill>
                      <a:blip r:embed="rId8"/>
                      <a:stretch>
                        <a:fillRect/>
                      </a:stretch>
                    </p:blipFill>
                    <p:spPr>
                      <a:xfrm>
                        <a:off x="1874351" y="4899321"/>
                        <a:ext cx="8443297" cy="1350316"/>
                      </a:xfrm>
                      <a:prstGeom prst="rect">
                        <a:avLst/>
                      </a:prstGeom>
                    </p:spPr>
                  </p:pic>
                </p:oleObj>
              </mc:Fallback>
            </mc:AlternateContent>
          </a:graphicData>
        </a:graphic>
      </p:graphicFrame>
    </p:spTree>
    <p:extLst>
      <p:ext uri="{BB962C8B-B14F-4D97-AF65-F5344CB8AC3E}">
        <p14:creationId xmlns:p14="http://schemas.microsoft.com/office/powerpoint/2010/main" val="2655984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引入</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252922" y="894533"/>
            <a:ext cx="9691577" cy="1477328"/>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假设一名开发者在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年初正在寻找一个开源的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，他</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她在一番寻找后列出了如下选择，其中</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cypress-io/cypress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star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数最多，</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jestjs</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/jest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ork</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数最多</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，这些开源仓库也都是很优秀的仓库，例如</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仓库也一度达到接近</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 comment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数量。该选择哪个去使用呢？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4" name="组合 53">
            <a:extLst>
              <a:ext uri="{FF2B5EF4-FFF2-40B4-BE49-F238E27FC236}">
                <a16:creationId xmlns:a16="http://schemas.microsoft.com/office/drawing/2014/main" id="{DBE53E2C-B435-4B06-BF23-4F9E4FF0F407}"/>
              </a:ext>
            </a:extLst>
          </p:cNvPr>
          <p:cNvGrpSpPr/>
          <p:nvPr/>
        </p:nvGrpSpPr>
        <p:grpSpPr>
          <a:xfrm>
            <a:off x="1408966" y="2153406"/>
            <a:ext cx="9145385" cy="1811338"/>
            <a:chOff x="1408966" y="2153406"/>
            <a:chExt cx="9145385" cy="1811338"/>
          </a:xfrm>
        </p:grpSpPr>
        <p:grpSp>
          <p:nvGrpSpPr>
            <p:cNvPr id="15" name="组合 14">
              <a:extLst>
                <a:ext uri="{FF2B5EF4-FFF2-40B4-BE49-F238E27FC236}">
                  <a16:creationId xmlns:a16="http://schemas.microsoft.com/office/drawing/2014/main" id="{5D16013D-08DC-4504-864C-BF550E882D35}"/>
                </a:ext>
              </a:extLst>
            </p:cNvPr>
            <p:cNvGrpSpPr/>
            <p:nvPr/>
          </p:nvGrpSpPr>
          <p:grpSpPr>
            <a:xfrm>
              <a:off x="1408966" y="2153406"/>
              <a:ext cx="9145385" cy="1811338"/>
              <a:chOff x="1455960" y="2769044"/>
              <a:chExt cx="9145385" cy="1811338"/>
            </a:xfrm>
          </p:grpSpPr>
          <p:graphicFrame>
            <p:nvGraphicFramePr>
              <p:cNvPr id="5" name="对象 4">
                <a:extLst>
                  <a:ext uri="{FF2B5EF4-FFF2-40B4-BE49-F238E27FC236}">
                    <a16:creationId xmlns:a16="http://schemas.microsoft.com/office/drawing/2014/main" id="{0A13B8E2-8E11-472B-B3DA-40C851AF7702}"/>
                  </a:ext>
                </a:extLst>
              </p:cNvPr>
              <p:cNvGraphicFramePr>
                <a:graphicFrameLocks noChangeAspect="1"/>
              </p:cNvGraphicFramePr>
              <p:nvPr>
                <p:extLst>
                  <p:ext uri="{D42A27DB-BD31-4B8C-83A1-F6EECF244321}">
                    <p14:modId xmlns:p14="http://schemas.microsoft.com/office/powerpoint/2010/main" val="1172655792"/>
                  </p:ext>
                </p:extLst>
              </p:nvPr>
            </p:nvGraphicFramePr>
            <p:xfrm>
              <a:off x="1457345" y="2769044"/>
              <a:ext cx="9144000" cy="1811338"/>
            </p:xfrm>
            <a:graphic>
              <a:graphicData uri="http://schemas.openxmlformats.org/presentationml/2006/ole">
                <mc:AlternateContent xmlns:mc="http://schemas.openxmlformats.org/markup-compatibility/2006">
                  <mc:Choice xmlns:v="urn:schemas-microsoft-com:vml" Requires="v">
                    <p:oleObj spid="_x0000_s5175" name="Document" r:id="rId7" imgW="5232749" imgH="1043141" progId="Word.Document.12">
                      <p:embed/>
                    </p:oleObj>
                  </mc:Choice>
                  <mc:Fallback>
                    <p:oleObj name="Document" r:id="rId7" imgW="5232749" imgH="1043141" progId="Word.Document.12">
                      <p:embed/>
                      <p:pic>
                        <p:nvPicPr>
                          <p:cNvPr id="0" name=""/>
                          <p:cNvPicPr/>
                          <p:nvPr/>
                        </p:nvPicPr>
                        <p:blipFill>
                          <a:blip r:embed="rId8"/>
                          <a:stretch>
                            <a:fillRect/>
                          </a:stretch>
                        </p:blipFill>
                        <p:spPr>
                          <a:xfrm>
                            <a:off x="1457345" y="2769044"/>
                            <a:ext cx="9144000" cy="18113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BB37228D-54BC-40AF-B4DB-FB70D42EE304}"/>
                  </a:ext>
                </a:extLst>
              </p:cNvPr>
              <p:cNvPicPr>
                <a:picLocks noChangeAspect="1"/>
              </p:cNvPicPr>
              <p:nvPr/>
            </p:nvPicPr>
            <p:blipFill>
              <a:blip r:embed="rId9"/>
              <a:stretch>
                <a:fillRect/>
              </a:stretch>
            </p:blipFill>
            <p:spPr>
              <a:xfrm>
                <a:off x="1455960" y="3891860"/>
                <a:ext cx="257175" cy="265471"/>
              </a:xfrm>
              <a:prstGeom prst="rect">
                <a:avLst/>
              </a:prstGeom>
            </p:spPr>
          </p:pic>
          <p:pic>
            <p:nvPicPr>
              <p:cNvPr id="11" name="图片 10">
                <a:extLst>
                  <a:ext uri="{FF2B5EF4-FFF2-40B4-BE49-F238E27FC236}">
                    <a16:creationId xmlns:a16="http://schemas.microsoft.com/office/drawing/2014/main" id="{99396771-8C6E-467B-9062-83A956F34F59}"/>
                  </a:ext>
                </a:extLst>
              </p:cNvPr>
              <p:cNvPicPr>
                <a:picLocks noChangeAspect="1"/>
              </p:cNvPicPr>
              <p:nvPr/>
            </p:nvPicPr>
            <p:blipFill>
              <a:blip r:embed="rId10"/>
              <a:stretch>
                <a:fillRect/>
              </a:stretch>
            </p:blipFill>
            <p:spPr>
              <a:xfrm>
                <a:off x="1870888" y="3580293"/>
                <a:ext cx="239446" cy="247428"/>
              </a:xfrm>
              <a:prstGeom prst="rect">
                <a:avLst/>
              </a:prstGeom>
            </p:spPr>
          </p:pic>
        </p:grpSp>
        <p:pic>
          <p:nvPicPr>
            <p:cNvPr id="17" name="图片 16">
              <a:extLst>
                <a:ext uri="{FF2B5EF4-FFF2-40B4-BE49-F238E27FC236}">
                  <a16:creationId xmlns:a16="http://schemas.microsoft.com/office/drawing/2014/main" id="{305CEAB3-A200-48BE-9639-68012B87CF0D}"/>
                </a:ext>
              </a:extLst>
            </p:cNvPr>
            <p:cNvPicPr>
              <a:picLocks noChangeAspect="1"/>
            </p:cNvPicPr>
            <p:nvPr/>
          </p:nvPicPr>
          <p:blipFill>
            <a:blip r:embed="rId11"/>
            <a:stretch>
              <a:fillRect/>
            </a:stretch>
          </p:blipFill>
          <p:spPr>
            <a:xfrm>
              <a:off x="1509061" y="2588446"/>
              <a:ext cx="257175" cy="304800"/>
            </a:xfrm>
            <a:prstGeom prst="rect">
              <a:avLst/>
            </a:prstGeom>
          </p:spPr>
        </p:pic>
      </p:grpSp>
      <p:grpSp>
        <p:nvGrpSpPr>
          <p:cNvPr id="55" name="组合 54">
            <a:extLst>
              <a:ext uri="{FF2B5EF4-FFF2-40B4-BE49-F238E27FC236}">
                <a16:creationId xmlns:a16="http://schemas.microsoft.com/office/drawing/2014/main" id="{2BE76F29-44A0-4FFB-AA9A-866FC4883DAF}"/>
              </a:ext>
            </a:extLst>
          </p:cNvPr>
          <p:cNvGrpSpPr/>
          <p:nvPr/>
        </p:nvGrpSpPr>
        <p:grpSpPr>
          <a:xfrm>
            <a:off x="1212271" y="3924669"/>
            <a:ext cx="2809259" cy="2789500"/>
            <a:chOff x="1128489" y="4036879"/>
            <a:chExt cx="2809259" cy="2789500"/>
          </a:xfrm>
        </p:grpSpPr>
        <p:sp>
          <p:nvSpPr>
            <p:cNvPr id="38" name="文本框 37">
              <a:extLst>
                <a:ext uri="{FF2B5EF4-FFF2-40B4-BE49-F238E27FC236}">
                  <a16:creationId xmlns:a16="http://schemas.microsoft.com/office/drawing/2014/main" id="{D23E6A0A-8B01-4D98-9A92-4F93B2562261}"/>
                </a:ext>
              </a:extLst>
            </p:cNvPr>
            <p:cNvSpPr txBox="1"/>
            <p:nvPr/>
          </p:nvSpPr>
          <p:spPr>
            <a:xfrm>
              <a:off x="1169140" y="4036879"/>
              <a:ext cx="2768608"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cypress-io/cypress</a:t>
              </a:r>
              <a:endParaRPr lang="zh-CN" altLang="en-US" dirty="0"/>
            </a:p>
          </p:txBody>
        </p:sp>
        <p:pic>
          <p:nvPicPr>
            <p:cNvPr id="19" name="图片 18">
              <a:extLst>
                <a:ext uri="{FF2B5EF4-FFF2-40B4-BE49-F238E27FC236}">
                  <a16:creationId xmlns:a16="http://schemas.microsoft.com/office/drawing/2014/main" id="{A5CA8138-3765-4A70-AE09-6D9E963390C5}"/>
                </a:ext>
              </a:extLst>
            </p:cNvPr>
            <p:cNvPicPr>
              <a:picLocks noChangeAspect="1"/>
            </p:cNvPicPr>
            <p:nvPr/>
          </p:nvPicPr>
          <p:blipFill>
            <a:blip r:embed="rId12"/>
            <a:stretch>
              <a:fillRect/>
            </a:stretch>
          </p:blipFill>
          <p:spPr>
            <a:xfrm>
              <a:off x="1128489" y="4540223"/>
              <a:ext cx="2809259" cy="2286156"/>
            </a:xfrm>
            <a:prstGeom prst="rect">
              <a:avLst/>
            </a:prstGeom>
          </p:spPr>
        </p:pic>
      </p:grpSp>
      <p:grpSp>
        <p:nvGrpSpPr>
          <p:cNvPr id="25" name="组合 24">
            <a:extLst>
              <a:ext uri="{FF2B5EF4-FFF2-40B4-BE49-F238E27FC236}">
                <a16:creationId xmlns:a16="http://schemas.microsoft.com/office/drawing/2014/main" id="{E5D61F9C-969C-4B7D-B2D7-0378D6ADC72D}"/>
              </a:ext>
            </a:extLst>
          </p:cNvPr>
          <p:cNvGrpSpPr/>
          <p:nvPr/>
        </p:nvGrpSpPr>
        <p:grpSpPr>
          <a:xfrm>
            <a:off x="4519920" y="3924669"/>
            <a:ext cx="2809260" cy="2770506"/>
            <a:chOff x="4519920" y="4023395"/>
            <a:chExt cx="2809260" cy="2770506"/>
          </a:xfrm>
        </p:grpSpPr>
        <p:sp>
          <p:nvSpPr>
            <p:cNvPr id="50" name="文本框 49">
              <a:extLst>
                <a:ext uri="{FF2B5EF4-FFF2-40B4-BE49-F238E27FC236}">
                  <a16:creationId xmlns:a16="http://schemas.microsoft.com/office/drawing/2014/main" id="{6CBFA143-61D0-4416-9CAC-15E8182DA8D4}"/>
                </a:ext>
              </a:extLst>
            </p:cNvPr>
            <p:cNvSpPr txBox="1"/>
            <p:nvPr/>
          </p:nvSpPr>
          <p:spPr>
            <a:xfrm>
              <a:off x="4926072" y="4023395"/>
              <a:ext cx="1819224"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endParaRPr lang="zh-CN" altLang="en-US" dirty="0"/>
            </a:p>
          </p:txBody>
        </p:sp>
        <p:pic>
          <p:nvPicPr>
            <p:cNvPr id="21" name="图片 20">
              <a:extLst>
                <a:ext uri="{FF2B5EF4-FFF2-40B4-BE49-F238E27FC236}">
                  <a16:creationId xmlns:a16="http://schemas.microsoft.com/office/drawing/2014/main" id="{C5D13D1A-FAD9-4967-A914-04C90D48CE87}"/>
                </a:ext>
              </a:extLst>
            </p:cNvPr>
            <p:cNvPicPr>
              <a:picLocks noChangeAspect="1"/>
            </p:cNvPicPr>
            <p:nvPr/>
          </p:nvPicPr>
          <p:blipFill>
            <a:blip r:embed="rId13"/>
            <a:stretch>
              <a:fillRect/>
            </a:stretch>
          </p:blipFill>
          <p:spPr>
            <a:xfrm>
              <a:off x="4519920" y="4534909"/>
              <a:ext cx="2809260" cy="2258992"/>
            </a:xfrm>
            <a:prstGeom prst="rect">
              <a:avLst/>
            </a:prstGeom>
          </p:spPr>
        </p:pic>
      </p:grpSp>
      <p:grpSp>
        <p:nvGrpSpPr>
          <p:cNvPr id="26" name="组合 25">
            <a:extLst>
              <a:ext uri="{FF2B5EF4-FFF2-40B4-BE49-F238E27FC236}">
                <a16:creationId xmlns:a16="http://schemas.microsoft.com/office/drawing/2014/main" id="{36C6F1FF-62C2-459F-8F7F-D80DF49A6815}"/>
              </a:ext>
            </a:extLst>
          </p:cNvPr>
          <p:cNvGrpSpPr/>
          <p:nvPr/>
        </p:nvGrpSpPr>
        <p:grpSpPr>
          <a:xfrm>
            <a:off x="7819763" y="3924669"/>
            <a:ext cx="2891537" cy="2707376"/>
            <a:chOff x="7827570" y="4036879"/>
            <a:chExt cx="2891537" cy="2707376"/>
          </a:xfrm>
        </p:grpSpPr>
        <p:sp>
          <p:nvSpPr>
            <p:cNvPr id="53" name="文本框 52">
              <a:extLst>
                <a:ext uri="{FF2B5EF4-FFF2-40B4-BE49-F238E27FC236}">
                  <a16:creationId xmlns:a16="http://schemas.microsoft.com/office/drawing/2014/main" id="{69E20FE8-DF06-4156-9172-2D20695B9228}"/>
                </a:ext>
              </a:extLst>
            </p:cNvPr>
            <p:cNvSpPr txBox="1"/>
            <p:nvPr/>
          </p:nvSpPr>
          <p:spPr>
            <a:xfrm>
              <a:off x="7992327" y="4036879"/>
              <a:ext cx="2562024"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jasmine/jasmine</a:t>
              </a:r>
            </a:p>
          </p:txBody>
        </p:sp>
        <p:pic>
          <p:nvPicPr>
            <p:cNvPr id="23" name="图片 22">
              <a:extLst>
                <a:ext uri="{FF2B5EF4-FFF2-40B4-BE49-F238E27FC236}">
                  <a16:creationId xmlns:a16="http://schemas.microsoft.com/office/drawing/2014/main" id="{AFF687F8-E708-4085-826C-C3957DA7B002}"/>
                </a:ext>
              </a:extLst>
            </p:cNvPr>
            <p:cNvPicPr>
              <a:picLocks noChangeAspect="1"/>
            </p:cNvPicPr>
            <p:nvPr/>
          </p:nvPicPr>
          <p:blipFill>
            <a:blip r:embed="rId14"/>
            <a:stretch>
              <a:fillRect/>
            </a:stretch>
          </p:blipFill>
          <p:spPr>
            <a:xfrm>
              <a:off x="7827570" y="4483053"/>
              <a:ext cx="2891537" cy="2261202"/>
            </a:xfrm>
            <a:prstGeom prst="rect">
              <a:avLst/>
            </a:prstGeom>
          </p:spPr>
        </p:pic>
      </p:grpSp>
    </p:spTree>
    <p:extLst>
      <p:ext uri="{BB962C8B-B14F-4D97-AF65-F5344CB8AC3E}">
        <p14:creationId xmlns:p14="http://schemas.microsoft.com/office/powerpoint/2010/main" val="45187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967335"/>
            <a:ext cx="7511902" cy="461665"/>
          </a:xfrm>
          <a:prstGeom prst="rect">
            <a:avLst/>
          </a:prstGeom>
          <a:noFill/>
        </p:spPr>
        <p:txBody>
          <a:bodyPr wrap="square" rtlCol="0">
            <a:spAutoFit/>
          </a:bodyPr>
          <a:lstStyle/>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6.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基于活跃分数的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OSS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仓库分析</a:t>
            </a:r>
          </a:p>
        </p:txBody>
      </p:sp>
    </p:spTree>
    <p:extLst>
      <p:ext uri="{BB962C8B-B14F-4D97-AF65-F5344CB8AC3E}">
        <p14:creationId xmlns:p14="http://schemas.microsoft.com/office/powerpoint/2010/main" val="1029695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pic>
        <p:nvPicPr>
          <p:cNvPr id="3" name="图片 2">
            <a:extLst>
              <a:ext uri="{FF2B5EF4-FFF2-40B4-BE49-F238E27FC236}">
                <a16:creationId xmlns:a16="http://schemas.microsoft.com/office/drawing/2014/main" id="{942E9C1A-D745-4B50-B48C-4B79B9CE5181}"/>
              </a:ext>
            </a:extLst>
          </p:cNvPr>
          <p:cNvPicPr>
            <a:picLocks noChangeAspect="1"/>
          </p:cNvPicPr>
          <p:nvPr/>
        </p:nvPicPr>
        <p:blipFill>
          <a:blip r:embed="rId6"/>
          <a:stretch>
            <a:fillRect/>
          </a:stretch>
        </p:blipFill>
        <p:spPr>
          <a:xfrm>
            <a:off x="1578935" y="3091910"/>
            <a:ext cx="5829156" cy="2892516"/>
          </a:xfrm>
          <a:prstGeom prst="rect">
            <a:avLst/>
          </a:prstGeom>
        </p:spPr>
      </p:pic>
      <p:sp>
        <p:nvSpPr>
          <p:cNvPr id="4" name="文本框 3">
            <a:extLst>
              <a:ext uri="{FF2B5EF4-FFF2-40B4-BE49-F238E27FC236}">
                <a16:creationId xmlns:a16="http://schemas.microsoft.com/office/drawing/2014/main" id="{1DF987AA-6B5A-4C46-A885-CCCC214F9D4B}"/>
              </a:ext>
            </a:extLst>
          </p:cNvPr>
          <p:cNvSpPr txBox="1"/>
          <p:nvPr/>
        </p:nvSpPr>
        <p:spPr>
          <a:xfrm>
            <a:off x="1646546" y="1451344"/>
            <a:ext cx="9441712" cy="1200329"/>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按照语言分类</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Top1000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的项目中，语言类型为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TypeScript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的仓库平均分数最高，该语言类型的代表仓库为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，其分数为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97.69</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。均分第二高的类型为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Go</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语言类型，其代表仓库为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pingcap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tidb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，分数为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97.38</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分，另外该仓库的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 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活动指标如右下图所示，该仓库在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年之后也保持着高歌猛进的势头继续迅猛发展。</a:t>
            </a:r>
          </a:p>
        </p:txBody>
      </p:sp>
      <p:grpSp>
        <p:nvGrpSpPr>
          <p:cNvPr id="7" name="组合 6">
            <a:extLst>
              <a:ext uri="{FF2B5EF4-FFF2-40B4-BE49-F238E27FC236}">
                <a16:creationId xmlns:a16="http://schemas.microsoft.com/office/drawing/2014/main" id="{6E823982-CACE-4E76-A64B-0946F15C6715}"/>
              </a:ext>
            </a:extLst>
          </p:cNvPr>
          <p:cNvGrpSpPr/>
          <p:nvPr/>
        </p:nvGrpSpPr>
        <p:grpSpPr>
          <a:xfrm>
            <a:off x="7853694" y="3091910"/>
            <a:ext cx="3234564" cy="2600990"/>
            <a:chOff x="7853694" y="3091910"/>
            <a:chExt cx="3234564" cy="2600990"/>
          </a:xfrm>
        </p:grpSpPr>
        <p:pic>
          <p:nvPicPr>
            <p:cNvPr id="17" name="图片 16">
              <a:extLst>
                <a:ext uri="{FF2B5EF4-FFF2-40B4-BE49-F238E27FC236}">
                  <a16:creationId xmlns:a16="http://schemas.microsoft.com/office/drawing/2014/main" id="{53423463-BF8F-457C-B305-6DC51A97BC26}"/>
                </a:ext>
              </a:extLst>
            </p:cNvPr>
            <p:cNvPicPr>
              <a:picLocks noChangeAspect="1"/>
            </p:cNvPicPr>
            <p:nvPr/>
          </p:nvPicPr>
          <p:blipFill>
            <a:blip r:embed="rId7"/>
            <a:stretch>
              <a:fillRect/>
            </a:stretch>
          </p:blipFill>
          <p:spPr>
            <a:xfrm>
              <a:off x="7853694" y="3091910"/>
              <a:ext cx="3234564" cy="2600990"/>
            </a:xfrm>
            <a:prstGeom prst="rect">
              <a:avLst/>
            </a:prstGeom>
          </p:spPr>
        </p:pic>
        <p:cxnSp>
          <p:nvCxnSpPr>
            <p:cNvPr id="14" name="直接连接符 13">
              <a:extLst>
                <a:ext uri="{FF2B5EF4-FFF2-40B4-BE49-F238E27FC236}">
                  <a16:creationId xmlns:a16="http://schemas.microsoft.com/office/drawing/2014/main" id="{677D5E86-0BAB-49CB-BC2F-EF1EA4BEDD5D}"/>
                </a:ext>
              </a:extLst>
            </p:cNvPr>
            <p:cNvCxnSpPr>
              <a:cxnSpLocks/>
            </p:cNvCxnSpPr>
            <p:nvPr/>
          </p:nvCxnSpPr>
          <p:spPr>
            <a:xfrm flipV="1">
              <a:off x="9889332" y="3800475"/>
              <a:ext cx="0" cy="1566944"/>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F2C11C9-84EF-4458-AF5E-3F047531CC9A}"/>
                </a:ext>
              </a:extLst>
            </p:cNvPr>
            <p:cNvCxnSpPr>
              <a:cxnSpLocks/>
            </p:cNvCxnSpPr>
            <p:nvPr/>
          </p:nvCxnSpPr>
          <p:spPr>
            <a:xfrm flipV="1">
              <a:off x="10463213" y="3800475"/>
              <a:ext cx="0" cy="1566944"/>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138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1DF987AA-6B5A-4C46-A885-CCCC214F9D4B}"/>
              </a:ext>
            </a:extLst>
          </p:cNvPr>
          <p:cNvSpPr txBox="1"/>
          <p:nvPr/>
        </p:nvSpPr>
        <p:spPr>
          <a:xfrm>
            <a:off x="845289" y="1049019"/>
            <a:ext cx="10771013" cy="2031325"/>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按照用户分类</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Top1000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的项目中，组织用户的平均分数显著高于个人用户的平均得分。组织用户中发展迅猛的仓库有著名的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python/</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cpython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，分别为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97.69</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99.09</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。两个仓库的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相关活动指标可以右下角中有所展示。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这里可以看到</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虽然是</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排名前几的仓库，但由于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年间其活动指标水平相较于历史最高水平较低，其分数则不如在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年间高于历史最高水平的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python/</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cpython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仓库。这表明本文设计的分数能够体现平稳以及超越自己的发展，同时也表明本文设计的分数能够反映仓库发展趋势。</a:t>
            </a:r>
          </a:p>
        </p:txBody>
      </p:sp>
      <p:pic>
        <p:nvPicPr>
          <p:cNvPr id="19" name="图片 18">
            <a:extLst>
              <a:ext uri="{FF2B5EF4-FFF2-40B4-BE49-F238E27FC236}">
                <a16:creationId xmlns:a16="http://schemas.microsoft.com/office/drawing/2014/main" id="{F4D1419E-1250-4C68-974E-B3572CE135B6}"/>
              </a:ext>
            </a:extLst>
          </p:cNvPr>
          <p:cNvPicPr>
            <a:picLocks noChangeAspect="1"/>
          </p:cNvPicPr>
          <p:nvPr/>
        </p:nvPicPr>
        <p:blipFill>
          <a:blip r:embed="rId6"/>
          <a:stretch>
            <a:fillRect/>
          </a:stretch>
        </p:blipFill>
        <p:spPr>
          <a:xfrm>
            <a:off x="482293" y="3293488"/>
            <a:ext cx="6615754" cy="3197524"/>
          </a:xfrm>
          <a:prstGeom prst="rect">
            <a:avLst/>
          </a:prstGeom>
        </p:spPr>
      </p:pic>
      <p:grpSp>
        <p:nvGrpSpPr>
          <p:cNvPr id="55" name="组合 54">
            <a:extLst>
              <a:ext uri="{FF2B5EF4-FFF2-40B4-BE49-F238E27FC236}">
                <a16:creationId xmlns:a16="http://schemas.microsoft.com/office/drawing/2014/main" id="{044C593B-8D20-4485-BDEA-F96832495E1A}"/>
              </a:ext>
            </a:extLst>
          </p:cNvPr>
          <p:cNvGrpSpPr/>
          <p:nvPr/>
        </p:nvGrpSpPr>
        <p:grpSpPr>
          <a:xfrm>
            <a:off x="7098047" y="3609753"/>
            <a:ext cx="2162508" cy="2132171"/>
            <a:chOff x="7098047" y="3609753"/>
            <a:chExt cx="2162508" cy="2132171"/>
          </a:xfrm>
        </p:grpSpPr>
        <p:pic>
          <p:nvPicPr>
            <p:cNvPr id="22" name="图片 21">
              <a:extLst>
                <a:ext uri="{FF2B5EF4-FFF2-40B4-BE49-F238E27FC236}">
                  <a16:creationId xmlns:a16="http://schemas.microsoft.com/office/drawing/2014/main" id="{F99DB80E-5FCF-4BCC-9C44-D812C64D6CB2}"/>
                </a:ext>
              </a:extLst>
            </p:cNvPr>
            <p:cNvPicPr>
              <a:picLocks noChangeAspect="1"/>
            </p:cNvPicPr>
            <p:nvPr/>
          </p:nvPicPr>
          <p:blipFill>
            <a:blip r:embed="rId7"/>
            <a:stretch>
              <a:fillRect/>
            </a:stretch>
          </p:blipFill>
          <p:spPr>
            <a:xfrm>
              <a:off x="7098047" y="4053390"/>
              <a:ext cx="2162508" cy="1688534"/>
            </a:xfrm>
            <a:prstGeom prst="rect">
              <a:avLst/>
            </a:prstGeom>
          </p:spPr>
        </p:pic>
        <p:sp>
          <p:nvSpPr>
            <p:cNvPr id="25" name="文本框 24">
              <a:extLst>
                <a:ext uri="{FF2B5EF4-FFF2-40B4-BE49-F238E27FC236}">
                  <a16:creationId xmlns:a16="http://schemas.microsoft.com/office/drawing/2014/main" id="{44A06205-5CEC-46E9-8113-DB77579C81D3}"/>
                </a:ext>
              </a:extLst>
            </p:cNvPr>
            <p:cNvSpPr txBox="1"/>
            <p:nvPr/>
          </p:nvSpPr>
          <p:spPr>
            <a:xfrm>
              <a:off x="7185156" y="3609753"/>
              <a:ext cx="1988289"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endParaRPr lang="zh-CN" altLang="en-US" dirty="0"/>
            </a:p>
          </p:txBody>
        </p:sp>
        <p:cxnSp>
          <p:nvCxnSpPr>
            <p:cNvPr id="29" name="直接连接符 28">
              <a:extLst>
                <a:ext uri="{FF2B5EF4-FFF2-40B4-BE49-F238E27FC236}">
                  <a16:creationId xmlns:a16="http://schemas.microsoft.com/office/drawing/2014/main" id="{A0041BB5-DCF4-49DC-BECC-6F96EDB1F682}"/>
                </a:ext>
              </a:extLst>
            </p:cNvPr>
            <p:cNvCxnSpPr>
              <a:cxnSpLocks/>
            </p:cNvCxnSpPr>
            <p:nvPr/>
          </p:nvCxnSpPr>
          <p:spPr>
            <a:xfrm flipV="1">
              <a:off x="8389092" y="4489025"/>
              <a:ext cx="1" cy="1037033"/>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4279B45-B31B-4BCA-AA7A-F05FEF19CC23}"/>
                </a:ext>
              </a:extLst>
            </p:cNvPr>
            <p:cNvCxnSpPr>
              <a:cxnSpLocks/>
            </p:cNvCxnSpPr>
            <p:nvPr/>
          </p:nvCxnSpPr>
          <p:spPr>
            <a:xfrm flipV="1">
              <a:off x="8793904" y="4489025"/>
              <a:ext cx="1" cy="1037033"/>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8198AA0-6946-498F-84D6-8E3083C00C32}"/>
                </a:ext>
              </a:extLst>
            </p:cNvPr>
            <p:cNvCxnSpPr>
              <a:cxnSpLocks/>
            </p:cNvCxnSpPr>
            <p:nvPr/>
          </p:nvCxnSpPr>
          <p:spPr>
            <a:xfrm>
              <a:off x="7758113" y="4575175"/>
              <a:ext cx="987425"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E89344C-B1D2-4EAD-AA91-4B82336D69A0}"/>
                </a:ext>
              </a:extLst>
            </p:cNvPr>
            <p:cNvCxnSpPr>
              <a:cxnSpLocks/>
            </p:cNvCxnSpPr>
            <p:nvPr/>
          </p:nvCxnSpPr>
          <p:spPr>
            <a:xfrm>
              <a:off x="8229600" y="4692651"/>
              <a:ext cx="1000125" cy="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67F0AA55-FBF3-4409-AC19-746F4FE068E2}"/>
              </a:ext>
            </a:extLst>
          </p:cNvPr>
          <p:cNvGrpSpPr/>
          <p:nvPr/>
        </p:nvGrpSpPr>
        <p:grpSpPr>
          <a:xfrm>
            <a:off x="9605537" y="3604437"/>
            <a:ext cx="2103512" cy="2137488"/>
            <a:chOff x="9605537" y="3604437"/>
            <a:chExt cx="2103512" cy="2137488"/>
          </a:xfrm>
        </p:grpSpPr>
        <p:pic>
          <p:nvPicPr>
            <p:cNvPr id="24" name="图片 23">
              <a:extLst>
                <a:ext uri="{FF2B5EF4-FFF2-40B4-BE49-F238E27FC236}">
                  <a16:creationId xmlns:a16="http://schemas.microsoft.com/office/drawing/2014/main" id="{B68D8D5F-D36C-4704-9634-D5AF65B03CF1}"/>
                </a:ext>
              </a:extLst>
            </p:cNvPr>
            <p:cNvPicPr>
              <a:picLocks noChangeAspect="1"/>
            </p:cNvPicPr>
            <p:nvPr/>
          </p:nvPicPr>
          <p:blipFill>
            <a:blip r:embed="rId8"/>
            <a:stretch>
              <a:fillRect/>
            </a:stretch>
          </p:blipFill>
          <p:spPr>
            <a:xfrm>
              <a:off x="9605537" y="4053391"/>
              <a:ext cx="2103512" cy="1688534"/>
            </a:xfrm>
            <a:prstGeom prst="rect">
              <a:avLst/>
            </a:prstGeom>
          </p:spPr>
        </p:pic>
        <p:sp>
          <p:nvSpPr>
            <p:cNvPr id="27" name="文本框 26">
              <a:extLst>
                <a:ext uri="{FF2B5EF4-FFF2-40B4-BE49-F238E27FC236}">
                  <a16:creationId xmlns:a16="http://schemas.microsoft.com/office/drawing/2014/main" id="{4BADF19E-1F5B-4030-B298-B5558E0AE3AC}"/>
                </a:ext>
              </a:extLst>
            </p:cNvPr>
            <p:cNvSpPr txBox="1"/>
            <p:nvPr/>
          </p:nvSpPr>
          <p:spPr>
            <a:xfrm>
              <a:off x="9759972" y="3604437"/>
              <a:ext cx="1711842" cy="369332"/>
            </a:xfrm>
            <a:prstGeom prst="rect">
              <a:avLst/>
            </a:prstGeom>
            <a:noFill/>
            <a:ln w="12700">
              <a:solidFill>
                <a:srgbClr val="0070C0"/>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python/</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cpython</a:t>
              </a:r>
              <a:endParaRPr lang="zh-CN" altLang="en-US" dirty="0"/>
            </a:p>
          </p:txBody>
        </p:sp>
        <p:cxnSp>
          <p:nvCxnSpPr>
            <p:cNvPr id="50" name="直接连接符 49">
              <a:extLst>
                <a:ext uri="{FF2B5EF4-FFF2-40B4-BE49-F238E27FC236}">
                  <a16:creationId xmlns:a16="http://schemas.microsoft.com/office/drawing/2014/main" id="{C6BF2AF3-B586-4AE2-AE76-0DF882746E14}"/>
                </a:ext>
              </a:extLst>
            </p:cNvPr>
            <p:cNvCxnSpPr>
              <a:cxnSpLocks/>
            </p:cNvCxnSpPr>
            <p:nvPr/>
          </p:nvCxnSpPr>
          <p:spPr>
            <a:xfrm flipV="1">
              <a:off x="10737005" y="4489025"/>
              <a:ext cx="0" cy="1006872"/>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8A72309-7CB3-46BB-837B-09D0C150180C}"/>
                </a:ext>
              </a:extLst>
            </p:cNvPr>
            <p:cNvCxnSpPr>
              <a:cxnSpLocks/>
            </p:cNvCxnSpPr>
            <p:nvPr/>
          </p:nvCxnSpPr>
          <p:spPr>
            <a:xfrm flipV="1">
              <a:off x="11192617" y="4489025"/>
              <a:ext cx="0" cy="1006872"/>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AE5FE13-C20C-411D-9DCA-4F9F041C0034}"/>
                </a:ext>
              </a:extLst>
            </p:cNvPr>
            <p:cNvCxnSpPr>
              <a:cxnSpLocks/>
            </p:cNvCxnSpPr>
            <p:nvPr/>
          </p:nvCxnSpPr>
          <p:spPr>
            <a:xfrm>
              <a:off x="10418763" y="4540250"/>
              <a:ext cx="987425"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8D01CFE-70A1-4B92-A233-5A7B22D30396}"/>
                </a:ext>
              </a:extLst>
            </p:cNvPr>
            <p:cNvCxnSpPr>
              <a:cxnSpLocks/>
            </p:cNvCxnSpPr>
            <p:nvPr/>
          </p:nvCxnSpPr>
          <p:spPr>
            <a:xfrm>
              <a:off x="9859911" y="4975225"/>
              <a:ext cx="987425"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4191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1DF987AA-6B5A-4C46-A885-CCCC214F9D4B}"/>
              </a:ext>
            </a:extLst>
          </p:cNvPr>
          <p:cNvSpPr txBox="1"/>
          <p:nvPr/>
        </p:nvSpPr>
        <p:spPr>
          <a:xfrm>
            <a:off x="1646546" y="1451344"/>
            <a:ext cx="9441712" cy="1477328"/>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按照许可证分类</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Top1000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的项目中，许可证类型为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AGPL3.0(GNU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Affero</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General Public License v3.0)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平均分最高，其中的代表项目为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grafana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grafana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相关活动指标变化如右下图所示。该仓库同时也是前文提到的在语言类别中发展最好的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TypeScript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类型。排名第二的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Apache2.0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许可证类型中的代表仓库有</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pingcap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tidb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，同样也是前文提到的发展迅猛的仓库</a:t>
            </a:r>
          </a:p>
        </p:txBody>
      </p:sp>
      <p:pic>
        <p:nvPicPr>
          <p:cNvPr id="5" name="图片 4">
            <a:extLst>
              <a:ext uri="{FF2B5EF4-FFF2-40B4-BE49-F238E27FC236}">
                <a16:creationId xmlns:a16="http://schemas.microsoft.com/office/drawing/2014/main" id="{A3FD1B15-24F7-44F0-880D-ED04C238F5FB}"/>
              </a:ext>
            </a:extLst>
          </p:cNvPr>
          <p:cNvPicPr>
            <a:picLocks noChangeAspect="1"/>
          </p:cNvPicPr>
          <p:nvPr/>
        </p:nvPicPr>
        <p:blipFill>
          <a:blip r:embed="rId6"/>
          <a:stretch>
            <a:fillRect/>
          </a:stretch>
        </p:blipFill>
        <p:spPr>
          <a:xfrm>
            <a:off x="1602566" y="3221088"/>
            <a:ext cx="5649549" cy="2803393"/>
          </a:xfrm>
          <a:prstGeom prst="rect">
            <a:avLst/>
          </a:prstGeom>
        </p:spPr>
      </p:pic>
      <p:grpSp>
        <p:nvGrpSpPr>
          <p:cNvPr id="12" name="组合 11">
            <a:extLst>
              <a:ext uri="{FF2B5EF4-FFF2-40B4-BE49-F238E27FC236}">
                <a16:creationId xmlns:a16="http://schemas.microsoft.com/office/drawing/2014/main" id="{4D4D3900-3021-45ED-AF15-1C6334F689AB}"/>
              </a:ext>
            </a:extLst>
          </p:cNvPr>
          <p:cNvGrpSpPr/>
          <p:nvPr/>
        </p:nvGrpSpPr>
        <p:grpSpPr>
          <a:xfrm>
            <a:off x="7525958" y="3181349"/>
            <a:ext cx="3232588" cy="2533650"/>
            <a:chOff x="7162801" y="2609850"/>
            <a:chExt cx="3232588" cy="2533650"/>
          </a:xfrm>
        </p:grpSpPr>
        <p:pic>
          <p:nvPicPr>
            <p:cNvPr id="7" name="图片 6">
              <a:extLst>
                <a:ext uri="{FF2B5EF4-FFF2-40B4-BE49-F238E27FC236}">
                  <a16:creationId xmlns:a16="http://schemas.microsoft.com/office/drawing/2014/main" id="{3CEB93B1-58C2-4BDD-9F8E-41B0D8B3C310}"/>
                </a:ext>
              </a:extLst>
            </p:cNvPr>
            <p:cNvPicPr>
              <a:picLocks noChangeAspect="1"/>
            </p:cNvPicPr>
            <p:nvPr/>
          </p:nvPicPr>
          <p:blipFill>
            <a:blip r:embed="rId7"/>
            <a:stretch>
              <a:fillRect/>
            </a:stretch>
          </p:blipFill>
          <p:spPr>
            <a:xfrm>
              <a:off x="7162801" y="2609850"/>
              <a:ext cx="3232588" cy="2533650"/>
            </a:xfrm>
            <a:prstGeom prst="rect">
              <a:avLst/>
            </a:prstGeom>
          </p:spPr>
        </p:pic>
        <p:cxnSp>
          <p:nvCxnSpPr>
            <p:cNvPr id="22" name="直接连接符 21">
              <a:extLst>
                <a:ext uri="{FF2B5EF4-FFF2-40B4-BE49-F238E27FC236}">
                  <a16:creationId xmlns:a16="http://schemas.microsoft.com/office/drawing/2014/main" id="{460B1A8B-39AE-410C-BBCE-D28FB72E78EC}"/>
                </a:ext>
              </a:extLst>
            </p:cNvPr>
            <p:cNvCxnSpPr>
              <a:cxnSpLocks/>
            </p:cNvCxnSpPr>
            <p:nvPr/>
          </p:nvCxnSpPr>
          <p:spPr>
            <a:xfrm flipV="1">
              <a:off x="9164983" y="3281363"/>
              <a:ext cx="0" cy="1539846"/>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A90DECA-56C3-4321-A8FF-7EDAD5A00E5C}"/>
                </a:ext>
              </a:extLst>
            </p:cNvPr>
            <p:cNvCxnSpPr>
              <a:cxnSpLocks/>
            </p:cNvCxnSpPr>
            <p:nvPr/>
          </p:nvCxnSpPr>
          <p:spPr>
            <a:xfrm flipV="1">
              <a:off x="9712670" y="3286125"/>
              <a:ext cx="0" cy="1539846"/>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221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1DF987AA-6B5A-4C46-A885-CCCC214F9D4B}"/>
              </a:ext>
            </a:extLst>
          </p:cNvPr>
          <p:cNvSpPr txBox="1"/>
          <p:nvPr/>
        </p:nvSpPr>
        <p:spPr>
          <a:xfrm>
            <a:off x="828897" y="1074359"/>
            <a:ext cx="10787405" cy="2031325"/>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调查三个分类中平均分最低的类别中得分最低的仓库</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语言类别中的仓库为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swift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语言中的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kodecocodes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/swift-algorithm-club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，用户类别中的仓库为个人用户中的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zenorocha</a:t>
            </a:r>
            <a:r>
              <a:rPr lang="en-US" altLang="zh-CN" dirty="0">
                <a:latin typeface="Times New Roman" panose="02020603050405020304" pitchFamily="18" charset="0"/>
                <a:ea typeface="宋体" panose="02010600030101010101" pitchFamily="2" charset="-122"/>
                <a:cs typeface="Times New Roman" panose="02020603050405020304" pitchFamily="18" charset="0"/>
              </a:rPr>
              <a:t>/clipboard.js</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，许可证类别中的仓库为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CC0</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Creative Commons Zero v1.0 Universal</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Chalarangelo</a:t>
            </a:r>
            <a:r>
              <a:rPr lang="en-US" altLang="zh-CN" dirty="0">
                <a:latin typeface="Times New Roman" panose="02020603050405020304" pitchFamily="18" charset="0"/>
                <a:ea typeface="宋体" panose="02010600030101010101" pitchFamily="2" charset="-122"/>
                <a:cs typeface="Times New Roman" panose="02020603050405020304" pitchFamily="18" charset="0"/>
              </a:rPr>
              <a:t>/30-seconds-of-code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，三者的得分分别为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3.07</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-0.72</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-2.60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。调查发现三个仓库的主要特点为其在仓库成立早期便完善了其主要内容，无需长期维护，因此如今的活跃度评分很低。入选数据集是因为其本身的高质量容易在初期获得大量</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。同时调查发现文档性质为主的仓库如</a:t>
            </a:r>
            <a:r>
              <a:rPr lang="en-US" altLang="zh-CN" dirty="0">
                <a:latin typeface="Times New Roman" panose="02020603050405020304" pitchFamily="18" charset="0"/>
                <a:cs typeface="Times New Roman" panose="02020603050405020304" pitchFamily="18" charset="0"/>
              </a:rPr>
              <a:t>swift-algorithm-club</a:t>
            </a:r>
            <a:r>
              <a:rPr lang="zh-CN" altLang="en-US" dirty="0">
                <a:latin typeface="宋体" panose="02010600030101010101" pitchFamily="2" charset="-122"/>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30-seconds-of-code</a:t>
            </a:r>
            <a:r>
              <a:rPr lang="zh-CN" altLang="en-US" dirty="0">
                <a:latin typeface="宋体" panose="02010600030101010101" pitchFamily="2" charset="-122"/>
                <a:ea typeface="宋体" panose="02010600030101010101" pitchFamily="2" charset="-122"/>
                <a:cs typeface="Times New Roman" panose="02020603050405020304" pitchFamily="18" charset="0"/>
              </a:rPr>
              <a:t>也相比于软件仓库更难获得活动指标。</a:t>
            </a:r>
          </a:p>
        </p:txBody>
      </p:sp>
      <p:grpSp>
        <p:nvGrpSpPr>
          <p:cNvPr id="16" name="组合 15">
            <a:extLst>
              <a:ext uri="{FF2B5EF4-FFF2-40B4-BE49-F238E27FC236}">
                <a16:creationId xmlns:a16="http://schemas.microsoft.com/office/drawing/2014/main" id="{AAE38F10-30B5-4621-B35B-A6C8984F4ACE}"/>
              </a:ext>
            </a:extLst>
          </p:cNvPr>
          <p:cNvGrpSpPr/>
          <p:nvPr/>
        </p:nvGrpSpPr>
        <p:grpSpPr>
          <a:xfrm>
            <a:off x="828897" y="3255678"/>
            <a:ext cx="10810419" cy="3140664"/>
            <a:chOff x="853730" y="2934957"/>
            <a:chExt cx="10810419" cy="3140664"/>
          </a:xfrm>
        </p:grpSpPr>
        <p:grpSp>
          <p:nvGrpSpPr>
            <p:cNvPr id="12" name="组合 11">
              <a:extLst>
                <a:ext uri="{FF2B5EF4-FFF2-40B4-BE49-F238E27FC236}">
                  <a16:creationId xmlns:a16="http://schemas.microsoft.com/office/drawing/2014/main" id="{50B8C5D9-CEBB-4669-8CC1-2136B0A99FBD}"/>
                </a:ext>
              </a:extLst>
            </p:cNvPr>
            <p:cNvGrpSpPr/>
            <p:nvPr/>
          </p:nvGrpSpPr>
          <p:grpSpPr>
            <a:xfrm>
              <a:off x="8287722" y="2934957"/>
              <a:ext cx="3376427" cy="3140664"/>
              <a:chOff x="8287722" y="2934957"/>
              <a:chExt cx="3376427" cy="3140664"/>
            </a:xfrm>
          </p:grpSpPr>
          <p:pic>
            <p:nvPicPr>
              <p:cNvPr id="10" name="图片 9">
                <a:extLst>
                  <a:ext uri="{FF2B5EF4-FFF2-40B4-BE49-F238E27FC236}">
                    <a16:creationId xmlns:a16="http://schemas.microsoft.com/office/drawing/2014/main" id="{B268EB3F-8EA6-4059-9656-831641950CDC}"/>
                  </a:ext>
                </a:extLst>
              </p:cNvPr>
              <p:cNvPicPr>
                <a:picLocks noChangeAspect="1"/>
              </p:cNvPicPr>
              <p:nvPr/>
            </p:nvPicPr>
            <p:blipFill>
              <a:blip r:embed="rId6"/>
              <a:stretch>
                <a:fillRect/>
              </a:stretch>
            </p:blipFill>
            <p:spPr>
              <a:xfrm>
                <a:off x="8287722" y="3304289"/>
                <a:ext cx="3376426" cy="2771332"/>
              </a:xfrm>
              <a:prstGeom prst="rect">
                <a:avLst/>
              </a:prstGeom>
            </p:spPr>
          </p:pic>
          <p:sp>
            <p:nvSpPr>
              <p:cNvPr id="11" name="文本框 10">
                <a:extLst>
                  <a:ext uri="{FF2B5EF4-FFF2-40B4-BE49-F238E27FC236}">
                    <a16:creationId xmlns:a16="http://schemas.microsoft.com/office/drawing/2014/main" id="{80274C3A-930A-4766-9225-2B50971C8C03}"/>
                  </a:ext>
                </a:extLst>
              </p:cNvPr>
              <p:cNvSpPr txBox="1"/>
              <p:nvPr/>
            </p:nvSpPr>
            <p:spPr>
              <a:xfrm>
                <a:off x="8287722" y="2934957"/>
                <a:ext cx="3376427"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cs typeface="Times New Roman" panose="02020603050405020304" pitchFamily="18" charset="0"/>
                  </a:rPr>
                  <a:t>Chalarangelo</a:t>
                </a:r>
                <a:r>
                  <a:rPr lang="en-US" altLang="zh-CN" dirty="0">
                    <a:latin typeface="Times New Roman" panose="02020603050405020304" pitchFamily="18" charset="0"/>
                    <a:cs typeface="Times New Roman" panose="02020603050405020304" pitchFamily="18" charset="0"/>
                  </a:rPr>
                  <a:t>/30-seconds-of-code</a:t>
                </a:r>
                <a:endParaRPr lang="zh-CN" altLang="en-US" dirty="0">
                  <a:latin typeface="Times New Roman" panose="02020603050405020304" pitchFamily="18" charset="0"/>
                  <a:cs typeface="Times New Roman" panose="02020603050405020304" pitchFamily="18" charset="0"/>
                </a:endParaRPr>
              </a:p>
            </p:txBody>
          </p:sp>
        </p:grpSp>
        <p:grpSp>
          <p:nvGrpSpPr>
            <p:cNvPr id="13" name="组合 12">
              <a:extLst>
                <a:ext uri="{FF2B5EF4-FFF2-40B4-BE49-F238E27FC236}">
                  <a16:creationId xmlns:a16="http://schemas.microsoft.com/office/drawing/2014/main" id="{BC264552-78CF-4C3E-A806-4CCE3754C5B6}"/>
                </a:ext>
              </a:extLst>
            </p:cNvPr>
            <p:cNvGrpSpPr/>
            <p:nvPr/>
          </p:nvGrpSpPr>
          <p:grpSpPr>
            <a:xfrm>
              <a:off x="853730" y="2934957"/>
              <a:ext cx="3376427" cy="3140664"/>
              <a:chOff x="853730" y="2934957"/>
              <a:chExt cx="3376427" cy="3140664"/>
            </a:xfrm>
          </p:grpSpPr>
          <p:pic>
            <p:nvPicPr>
              <p:cNvPr id="5" name="图片 4">
                <a:extLst>
                  <a:ext uri="{FF2B5EF4-FFF2-40B4-BE49-F238E27FC236}">
                    <a16:creationId xmlns:a16="http://schemas.microsoft.com/office/drawing/2014/main" id="{43B50A03-7941-4FC9-8711-2C63020C13D2}"/>
                  </a:ext>
                </a:extLst>
              </p:cNvPr>
              <p:cNvPicPr>
                <a:picLocks noChangeAspect="1"/>
              </p:cNvPicPr>
              <p:nvPr/>
            </p:nvPicPr>
            <p:blipFill>
              <a:blip r:embed="rId7"/>
              <a:stretch>
                <a:fillRect/>
              </a:stretch>
            </p:blipFill>
            <p:spPr>
              <a:xfrm>
                <a:off x="876743" y="3429000"/>
                <a:ext cx="3297062" cy="2646621"/>
              </a:xfrm>
              <a:prstGeom prst="rect">
                <a:avLst/>
              </a:prstGeom>
            </p:spPr>
          </p:pic>
          <p:sp>
            <p:nvSpPr>
              <p:cNvPr id="25" name="文本框 24">
                <a:extLst>
                  <a:ext uri="{FF2B5EF4-FFF2-40B4-BE49-F238E27FC236}">
                    <a16:creationId xmlns:a16="http://schemas.microsoft.com/office/drawing/2014/main" id="{78B56379-5F77-4931-9570-6C4AB85B66D2}"/>
                  </a:ext>
                </a:extLst>
              </p:cNvPr>
              <p:cNvSpPr txBox="1"/>
              <p:nvPr/>
            </p:nvSpPr>
            <p:spPr>
              <a:xfrm>
                <a:off x="853730" y="2934957"/>
                <a:ext cx="3376427"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cs typeface="Times New Roman" panose="02020603050405020304" pitchFamily="18" charset="0"/>
                  </a:rPr>
                  <a:t>kodecocodes</a:t>
                </a:r>
                <a:r>
                  <a:rPr lang="en-US" altLang="zh-CN" dirty="0">
                    <a:latin typeface="Times New Roman" panose="02020603050405020304" pitchFamily="18" charset="0"/>
                    <a:cs typeface="Times New Roman" panose="02020603050405020304" pitchFamily="18" charset="0"/>
                  </a:rPr>
                  <a:t>/swift-algorithm-club</a:t>
                </a:r>
                <a:endParaRPr lang="zh-CN" altLang="en-US" dirty="0">
                  <a:latin typeface="Times New Roman" panose="02020603050405020304" pitchFamily="18" charset="0"/>
                  <a:cs typeface="Times New Roman" panose="02020603050405020304" pitchFamily="18" charset="0"/>
                </a:endParaRPr>
              </a:p>
            </p:txBody>
          </p:sp>
        </p:grpSp>
        <p:grpSp>
          <p:nvGrpSpPr>
            <p:cNvPr id="15" name="组合 14">
              <a:extLst>
                <a:ext uri="{FF2B5EF4-FFF2-40B4-BE49-F238E27FC236}">
                  <a16:creationId xmlns:a16="http://schemas.microsoft.com/office/drawing/2014/main" id="{EC12118D-2FCB-4323-88C8-B7D042E76894}"/>
                </a:ext>
              </a:extLst>
            </p:cNvPr>
            <p:cNvGrpSpPr/>
            <p:nvPr/>
          </p:nvGrpSpPr>
          <p:grpSpPr>
            <a:xfrm>
              <a:off x="4542550" y="2934957"/>
              <a:ext cx="3435965" cy="3080380"/>
              <a:chOff x="4542550" y="2934957"/>
              <a:chExt cx="3435965" cy="3080380"/>
            </a:xfrm>
          </p:grpSpPr>
          <p:pic>
            <p:nvPicPr>
              <p:cNvPr id="8" name="图片 7">
                <a:extLst>
                  <a:ext uri="{FF2B5EF4-FFF2-40B4-BE49-F238E27FC236}">
                    <a16:creationId xmlns:a16="http://schemas.microsoft.com/office/drawing/2014/main" id="{083D0E32-9E98-4528-95F5-53092C2CC089}"/>
                  </a:ext>
                </a:extLst>
              </p:cNvPr>
              <p:cNvPicPr>
                <a:picLocks noChangeAspect="1"/>
              </p:cNvPicPr>
              <p:nvPr/>
            </p:nvPicPr>
            <p:blipFill>
              <a:blip r:embed="rId8"/>
              <a:stretch>
                <a:fillRect/>
              </a:stretch>
            </p:blipFill>
            <p:spPr>
              <a:xfrm>
                <a:off x="4542550" y="3364900"/>
                <a:ext cx="3376426" cy="2650437"/>
              </a:xfrm>
              <a:prstGeom prst="rect">
                <a:avLst/>
              </a:prstGeom>
            </p:spPr>
          </p:pic>
          <p:sp>
            <p:nvSpPr>
              <p:cNvPr id="27" name="文本框 26">
                <a:extLst>
                  <a:ext uri="{FF2B5EF4-FFF2-40B4-BE49-F238E27FC236}">
                    <a16:creationId xmlns:a16="http://schemas.microsoft.com/office/drawing/2014/main" id="{AD2313DF-C69F-415C-8084-AD7B671AA94E}"/>
                  </a:ext>
                </a:extLst>
              </p:cNvPr>
              <p:cNvSpPr txBox="1"/>
              <p:nvPr/>
            </p:nvSpPr>
            <p:spPr>
              <a:xfrm>
                <a:off x="4602088" y="2934957"/>
                <a:ext cx="3376427"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cs typeface="Times New Roman" panose="02020603050405020304" pitchFamily="18" charset="0"/>
                  </a:rPr>
                  <a:t>zenorocha</a:t>
                </a:r>
                <a:r>
                  <a:rPr lang="en-US" altLang="zh-CN" dirty="0">
                    <a:latin typeface="Times New Roman" panose="02020603050405020304" pitchFamily="18" charset="0"/>
                    <a:cs typeface="Times New Roman" panose="02020603050405020304" pitchFamily="18" charset="0"/>
                  </a:rPr>
                  <a:t>/clipboard.js</a:t>
                </a:r>
                <a:endParaRPr lang="zh-CN" altLang="en-US"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209988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GB" altLang="zh-CN" b="1" dirty="0">
                    <a:solidFill>
                      <a:prstClr val="white"/>
                    </a:solidFill>
                    <a:latin typeface="微软雅黑" panose="020B0503020204020204" charset="-122"/>
                    <a:ea typeface="微软雅黑" panose="020B0503020204020204" charset="-122"/>
                  </a:rPr>
                  <a:t>C</a:t>
                </a:r>
                <a:r>
                  <a:rPr lang="en-US" altLang="zh-CN" b="1" dirty="0" err="1">
                    <a:solidFill>
                      <a:prstClr val="white"/>
                    </a:solidFill>
                    <a:latin typeface="微软雅黑" panose="020B0503020204020204" charset="-122"/>
                    <a:ea typeface="微软雅黑" panose="020B0503020204020204" charset="-122"/>
                  </a:rPr>
                  <a:t>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239981" y="1037219"/>
            <a:ext cx="9708738" cy="1200329"/>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回到最开始的问题，开发者面对三个优秀的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该如何选择呢？通过我们的分数计算，三个仓库的分数如下图所示。结合三个仓库如今</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截止</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等指标，即使</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仓库曾经收获极多的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活动指标并且</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指标也更多，但其如今日常维护活动指标水平却低于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仓库。（数据集中所有训练都只利用了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月的数据）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7" name="组合 16">
            <a:extLst>
              <a:ext uri="{FF2B5EF4-FFF2-40B4-BE49-F238E27FC236}">
                <a16:creationId xmlns:a16="http://schemas.microsoft.com/office/drawing/2014/main" id="{52178E4E-643B-4719-9D65-FE538F4DD561}"/>
              </a:ext>
            </a:extLst>
          </p:cNvPr>
          <p:cNvGrpSpPr/>
          <p:nvPr/>
        </p:nvGrpSpPr>
        <p:grpSpPr>
          <a:xfrm>
            <a:off x="1239981" y="2354366"/>
            <a:ext cx="2876550" cy="2707376"/>
            <a:chOff x="1250211" y="3429000"/>
            <a:chExt cx="2876550" cy="2707376"/>
          </a:xfrm>
        </p:grpSpPr>
        <p:pic>
          <p:nvPicPr>
            <p:cNvPr id="4" name="图片 3">
              <a:extLst>
                <a:ext uri="{FF2B5EF4-FFF2-40B4-BE49-F238E27FC236}">
                  <a16:creationId xmlns:a16="http://schemas.microsoft.com/office/drawing/2014/main" id="{636D6ABB-E773-41DA-B8DB-1D702348690B}"/>
                </a:ext>
              </a:extLst>
            </p:cNvPr>
            <p:cNvPicPr>
              <a:picLocks noChangeAspect="1"/>
            </p:cNvPicPr>
            <p:nvPr/>
          </p:nvPicPr>
          <p:blipFill>
            <a:blip r:embed="rId7"/>
            <a:stretch>
              <a:fillRect/>
            </a:stretch>
          </p:blipFill>
          <p:spPr>
            <a:xfrm>
              <a:off x="1250211" y="3888476"/>
              <a:ext cx="2876550" cy="2247900"/>
            </a:xfrm>
            <a:prstGeom prst="rect">
              <a:avLst/>
            </a:prstGeom>
          </p:spPr>
        </p:pic>
        <p:sp>
          <p:nvSpPr>
            <p:cNvPr id="12" name="文本框 11">
              <a:extLst>
                <a:ext uri="{FF2B5EF4-FFF2-40B4-BE49-F238E27FC236}">
                  <a16:creationId xmlns:a16="http://schemas.microsoft.com/office/drawing/2014/main" id="{430F9995-99FB-47F1-94A9-729DC7642F7A}"/>
                </a:ext>
              </a:extLst>
            </p:cNvPr>
            <p:cNvSpPr txBox="1"/>
            <p:nvPr/>
          </p:nvSpPr>
          <p:spPr>
            <a:xfrm>
              <a:off x="1304182" y="3429000"/>
              <a:ext cx="2768608" cy="369332"/>
            </a:xfrm>
            <a:prstGeom prst="rect">
              <a:avLst/>
            </a:prstGeom>
            <a:noFill/>
            <a:ln w="12700">
              <a:solidFill>
                <a:schemeClr val="accent5">
                  <a:lumMod val="60000"/>
                  <a:lumOff val="40000"/>
                </a:schemeClr>
              </a:solidFill>
            </a:ln>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cypress-io/cypress: 95.12                       </a:t>
              </a:r>
              <a:endParaRPr lang="zh-CN" altLang="en-US" dirty="0"/>
            </a:p>
          </p:txBody>
        </p:sp>
      </p:grpSp>
      <p:grpSp>
        <p:nvGrpSpPr>
          <p:cNvPr id="18" name="组合 17">
            <a:extLst>
              <a:ext uri="{FF2B5EF4-FFF2-40B4-BE49-F238E27FC236}">
                <a16:creationId xmlns:a16="http://schemas.microsoft.com/office/drawing/2014/main" id="{59109CD0-F56D-46D7-BAEB-76BFBBE5DAEF}"/>
              </a:ext>
            </a:extLst>
          </p:cNvPr>
          <p:cNvGrpSpPr/>
          <p:nvPr/>
        </p:nvGrpSpPr>
        <p:grpSpPr>
          <a:xfrm>
            <a:off x="4741273" y="2354366"/>
            <a:ext cx="2904237" cy="2720860"/>
            <a:chOff x="4675025" y="2773129"/>
            <a:chExt cx="2904237" cy="2720860"/>
          </a:xfrm>
        </p:grpSpPr>
        <p:pic>
          <p:nvPicPr>
            <p:cNvPr id="7" name="图片 6">
              <a:extLst>
                <a:ext uri="{FF2B5EF4-FFF2-40B4-BE49-F238E27FC236}">
                  <a16:creationId xmlns:a16="http://schemas.microsoft.com/office/drawing/2014/main" id="{8ED6E9D4-8D04-4C07-91D7-E55D41C8DB26}"/>
                </a:ext>
              </a:extLst>
            </p:cNvPr>
            <p:cNvPicPr>
              <a:picLocks noChangeAspect="1"/>
            </p:cNvPicPr>
            <p:nvPr/>
          </p:nvPicPr>
          <p:blipFill>
            <a:blip r:embed="rId8"/>
            <a:stretch>
              <a:fillRect/>
            </a:stretch>
          </p:blipFill>
          <p:spPr>
            <a:xfrm>
              <a:off x="4675025" y="3142461"/>
              <a:ext cx="2904237" cy="2351528"/>
            </a:xfrm>
            <a:prstGeom prst="rect">
              <a:avLst/>
            </a:prstGeom>
          </p:spPr>
        </p:pic>
        <p:sp>
          <p:nvSpPr>
            <p:cNvPr id="14" name="文本框 13">
              <a:extLst>
                <a:ext uri="{FF2B5EF4-FFF2-40B4-BE49-F238E27FC236}">
                  <a16:creationId xmlns:a16="http://schemas.microsoft.com/office/drawing/2014/main" id="{FE2FE335-3713-482F-8E40-6D65942F45E4}"/>
                </a:ext>
              </a:extLst>
            </p:cNvPr>
            <p:cNvSpPr txBox="1"/>
            <p:nvPr/>
          </p:nvSpPr>
          <p:spPr>
            <a:xfrm>
              <a:off x="5170394" y="2773129"/>
              <a:ext cx="1819224" cy="369332"/>
            </a:xfrm>
            <a:prstGeom prst="rect">
              <a:avLst/>
            </a:prstGeom>
            <a:noFill/>
            <a:ln w="12700">
              <a:solidFill>
                <a:schemeClr val="accent5">
                  <a:lumMod val="60000"/>
                  <a:lumOff val="40000"/>
                </a:schemeClr>
              </a:solidFill>
            </a:ln>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 51.3                             </a:t>
              </a:r>
              <a:endParaRPr lang="zh-CN" altLang="en-US" dirty="0"/>
            </a:p>
          </p:txBody>
        </p:sp>
      </p:grpSp>
      <p:grpSp>
        <p:nvGrpSpPr>
          <p:cNvPr id="19" name="组合 18">
            <a:extLst>
              <a:ext uri="{FF2B5EF4-FFF2-40B4-BE49-F238E27FC236}">
                <a16:creationId xmlns:a16="http://schemas.microsoft.com/office/drawing/2014/main" id="{3791CF24-23AE-4AB1-99C8-9A92D9BD8BEA}"/>
              </a:ext>
            </a:extLst>
          </p:cNvPr>
          <p:cNvGrpSpPr/>
          <p:nvPr/>
        </p:nvGrpSpPr>
        <p:grpSpPr>
          <a:xfrm>
            <a:off x="8270251" y="2354366"/>
            <a:ext cx="2791168" cy="2600086"/>
            <a:chOff x="8394942" y="2786613"/>
            <a:chExt cx="2791168" cy="2600086"/>
          </a:xfrm>
        </p:grpSpPr>
        <p:pic>
          <p:nvPicPr>
            <p:cNvPr id="10" name="图片 9">
              <a:extLst>
                <a:ext uri="{FF2B5EF4-FFF2-40B4-BE49-F238E27FC236}">
                  <a16:creationId xmlns:a16="http://schemas.microsoft.com/office/drawing/2014/main" id="{4EEAAAB0-340A-4116-8384-CC6F986A5E1E}"/>
                </a:ext>
              </a:extLst>
            </p:cNvPr>
            <p:cNvPicPr>
              <a:picLocks noChangeAspect="1"/>
            </p:cNvPicPr>
            <p:nvPr/>
          </p:nvPicPr>
          <p:blipFill>
            <a:blip r:embed="rId9"/>
            <a:stretch>
              <a:fillRect/>
            </a:stretch>
          </p:blipFill>
          <p:spPr>
            <a:xfrm>
              <a:off x="8394942" y="3169058"/>
              <a:ext cx="2791168" cy="2217641"/>
            </a:xfrm>
            <a:prstGeom prst="rect">
              <a:avLst/>
            </a:prstGeom>
          </p:spPr>
        </p:pic>
        <p:sp>
          <p:nvSpPr>
            <p:cNvPr id="16" name="文本框 15">
              <a:extLst>
                <a:ext uri="{FF2B5EF4-FFF2-40B4-BE49-F238E27FC236}">
                  <a16:creationId xmlns:a16="http://schemas.microsoft.com/office/drawing/2014/main" id="{22260C0B-D919-477A-9568-833616B6172F}"/>
                </a:ext>
              </a:extLst>
            </p:cNvPr>
            <p:cNvSpPr txBox="1"/>
            <p:nvPr/>
          </p:nvSpPr>
          <p:spPr>
            <a:xfrm>
              <a:off x="8459268" y="2786613"/>
              <a:ext cx="2562024" cy="369332"/>
            </a:xfrm>
            <a:prstGeom prst="rect">
              <a:avLst/>
            </a:prstGeom>
            <a:noFill/>
            <a:ln w="12700">
              <a:solidFill>
                <a:schemeClr val="accent5">
                  <a:lumMod val="60000"/>
                  <a:lumOff val="40000"/>
                </a:schemeClr>
              </a:solidFill>
            </a:ln>
          </p:spPr>
          <p:txBody>
            <a:bodyPr wrap="square" rtlCol="0">
              <a:spAutoFit/>
            </a:bodyPr>
            <a:lstStyle/>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3. jasmine/jasmine: 18.90</a:t>
              </a:r>
            </a:p>
          </p:txBody>
        </p:sp>
      </p:grpSp>
      <p:graphicFrame>
        <p:nvGraphicFramePr>
          <p:cNvPr id="29" name="对象 28">
            <a:extLst>
              <a:ext uri="{FF2B5EF4-FFF2-40B4-BE49-F238E27FC236}">
                <a16:creationId xmlns:a16="http://schemas.microsoft.com/office/drawing/2014/main" id="{46587DCB-B6AC-4F17-B86B-BBE251A97E8D}"/>
              </a:ext>
            </a:extLst>
          </p:cNvPr>
          <p:cNvGraphicFramePr>
            <a:graphicFrameLocks noChangeAspect="1"/>
          </p:cNvGraphicFramePr>
          <p:nvPr>
            <p:extLst>
              <p:ext uri="{D42A27DB-BD31-4B8C-83A1-F6EECF244321}">
                <p14:modId xmlns:p14="http://schemas.microsoft.com/office/powerpoint/2010/main" val="1429086000"/>
              </p:ext>
            </p:extLst>
          </p:nvPr>
        </p:nvGraphicFramePr>
        <p:xfrm>
          <a:off x="1574254" y="5088339"/>
          <a:ext cx="9144000" cy="1811338"/>
        </p:xfrm>
        <a:graphic>
          <a:graphicData uri="http://schemas.openxmlformats.org/presentationml/2006/ole">
            <mc:AlternateContent xmlns:mc="http://schemas.openxmlformats.org/markup-compatibility/2006">
              <mc:Choice xmlns:v="urn:schemas-microsoft-com:vml" Requires="v">
                <p:oleObj spid="_x0000_s7170" name="Document" r:id="rId10" imgW="5232749" imgH="1043141" progId="Word.Document.12">
                  <p:embed/>
                </p:oleObj>
              </mc:Choice>
              <mc:Fallback>
                <p:oleObj name="Document" r:id="rId10" imgW="5232749" imgH="1043141" progId="Word.Document.12">
                  <p:embed/>
                  <p:pic>
                    <p:nvPicPr>
                      <p:cNvPr id="5" name="对象 4">
                        <a:extLst>
                          <a:ext uri="{FF2B5EF4-FFF2-40B4-BE49-F238E27FC236}">
                            <a16:creationId xmlns:a16="http://schemas.microsoft.com/office/drawing/2014/main" id="{0A13B8E2-8E11-472B-B3DA-40C851AF7702}"/>
                          </a:ext>
                        </a:extLst>
                      </p:cNvPr>
                      <p:cNvPicPr/>
                      <p:nvPr/>
                    </p:nvPicPr>
                    <p:blipFill>
                      <a:blip r:embed="rId11"/>
                      <a:stretch>
                        <a:fillRect/>
                      </a:stretch>
                    </p:blipFill>
                    <p:spPr>
                      <a:xfrm>
                        <a:off x="1574254" y="5088339"/>
                        <a:ext cx="9144000" cy="1811338"/>
                      </a:xfrm>
                      <a:prstGeom prst="rect">
                        <a:avLst/>
                      </a:prstGeom>
                    </p:spPr>
                  </p:pic>
                </p:oleObj>
              </mc:Fallback>
            </mc:AlternateContent>
          </a:graphicData>
        </a:graphic>
      </p:graphicFrame>
    </p:spTree>
    <p:extLst>
      <p:ext uri="{BB962C8B-B14F-4D97-AF65-F5344CB8AC3E}">
        <p14:creationId xmlns:p14="http://schemas.microsoft.com/office/powerpoint/2010/main" val="1226513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GB" altLang="zh-CN" b="1" dirty="0">
                    <a:solidFill>
                      <a:prstClr val="white"/>
                    </a:solidFill>
                    <a:latin typeface="微软雅黑" panose="020B0503020204020204" charset="-122"/>
                    <a:ea typeface="微软雅黑" panose="020B0503020204020204" charset="-122"/>
                  </a:rPr>
                  <a:t>C</a:t>
                </a:r>
                <a:r>
                  <a:rPr lang="en-US" altLang="zh-CN" b="1" dirty="0" err="1">
                    <a:solidFill>
                      <a:prstClr val="white"/>
                    </a:solidFill>
                    <a:latin typeface="微软雅黑" panose="020B0503020204020204" charset="-122"/>
                    <a:ea typeface="微软雅黑" panose="020B0503020204020204" charset="-122"/>
                  </a:rPr>
                  <a:t>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456802" y="1185151"/>
            <a:ext cx="9708738" cy="1477328"/>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同时除分数以外，本文利用</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数据集以外</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的真实世界指标变化实际数量说明分数对未来预估有效性，下面两张表分别代表三个仓库在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的活动指标总增量和每日平均增量。可以看到分数最高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cypress</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在各项指标上，无论是总增量还是每日平均增量都是三个仓库中的最高，因此本文认为可以推荐</a:t>
            </a: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cypress-io/cypress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给这名开发者进行</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相关工作。</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a:extLst>
              <a:ext uri="{FF2B5EF4-FFF2-40B4-BE49-F238E27FC236}">
                <a16:creationId xmlns:a16="http://schemas.microsoft.com/office/drawing/2014/main" id="{A788F917-7780-4B21-8C60-54ACF5D223A5}"/>
              </a:ext>
            </a:extLst>
          </p:cNvPr>
          <p:cNvGrpSpPr/>
          <p:nvPr/>
        </p:nvGrpSpPr>
        <p:grpSpPr>
          <a:xfrm>
            <a:off x="2796690" y="2692495"/>
            <a:ext cx="6964386" cy="1805850"/>
            <a:chOff x="2784981" y="2570146"/>
            <a:chExt cx="6964386" cy="1805850"/>
          </a:xfrm>
        </p:grpSpPr>
        <p:graphicFrame>
          <p:nvGraphicFramePr>
            <p:cNvPr id="8" name="对象 7">
              <a:extLst>
                <a:ext uri="{FF2B5EF4-FFF2-40B4-BE49-F238E27FC236}">
                  <a16:creationId xmlns:a16="http://schemas.microsoft.com/office/drawing/2014/main" id="{D3614741-1BBF-43E3-85C5-6D760ACCC671}"/>
                </a:ext>
              </a:extLst>
            </p:cNvPr>
            <p:cNvGraphicFramePr>
              <a:graphicFrameLocks noChangeAspect="1"/>
            </p:cNvGraphicFramePr>
            <p:nvPr>
              <p:extLst>
                <p:ext uri="{D42A27DB-BD31-4B8C-83A1-F6EECF244321}">
                  <p14:modId xmlns:p14="http://schemas.microsoft.com/office/powerpoint/2010/main" val="3176278874"/>
                </p:ext>
              </p:extLst>
            </p:nvPr>
          </p:nvGraphicFramePr>
          <p:xfrm>
            <a:off x="2784981" y="2999510"/>
            <a:ext cx="6964386" cy="1376486"/>
          </p:xfrm>
          <a:graphic>
            <a:graphicData uri="http://schemas.openxmlformats.org/presentationml/2006/ole">
              <mc:AlternateContent xmlns:mc="http://schemas.openxmlformats.org/markup-compatibility/2006">
                <mc:Choice xmlns:v="urn:schemas-microsoft-com:vml" Requires="v">
                  <p:oleObj spid="_x0000_s6226" name="Document" r:id="rId7" imgW="5261479" imgH="1039896" progId="Word.Document.12">
                    <p:embed/>
                  </p:oleObj>
                </mc:Choice>
                <mc:Fallback>
                  <p:oleObj name="Document" r:id="rId7" imgW="5261479" imgH="1039896" progId="Word.Document.12">
                    <p:embed/>
                    <p:pic>
                      <p:nvPicPr>
                        <p:cNvPr id="0" name=""/>
                        <p:cNvPicPr/>
                        <p:nvPr/>
                      </p:nvPicPr>
                      <p:blipFill>
                        <a:blip r:embed="rId8"/>
                        <a:stretch>
                          <a:fillRect/>
                        </a:stretch>
                      </p:blipFill>
                      <p:spPr>
                        <a:xfrm>
                          <a:off x="2784981" y="2999510"/>
                          <a:ext cx="6964386" cy="1376486"/>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BEDC05D9-5B0D-4C4B-8830-F75D9F8BF673}"/>
                </a:ext>
              </a:extLst>
            </p:cNvPr>
            <p:cNvSpPr txBox="1"/>
            <p:nvPr/>
          </p:nvSpPr>
          <p:spPr>
            <a:xfrm>
              <a:off x="3386747" y="2570146"/>
              <a:ext cx="5784272" cy="369332"/>
            </a:xfrm>
            <a:prstGeom prst="rect">
              <a:avLst/>
            </a:prstGeom>
            <a:noFill/>
          </p:spPr>
          <p:txBody>
            <a:bodyPr wrap="square" rtlCol="0">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23-24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活动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总增量</a:t>
              </a:r>
            </a:p>
          </p:txBody>
        </p:sp>
      </p:grpSp>
      <p:grpSp>
        <p:nvGrpSpPr>
          <p:cNvPr id="21" name="组合 20">
            <a:extLst>
              <a:ext uri="{FF2B5EF4-FFF2-40B4-BE49-F238E27FC236}">
                <a16:creationId xmlns:a16="http://schemas.microsoft.com/office/drawing/2014/main" id="{064B9E7D-765C-4078-B373-491142DB20F4}"/>
              </a:ext>
            </a:extLst>
          </p:cNvPr>
          <p:cNvGrpSpPr/>
          <p:nvPr/>
        </p:nvGrpSpPr>
        <p:grpSpPr>
          <a:xfrm>
            <a:off x="2808398" y="4633453"/>
            <a:ext cx="7005545" cy="1811687"/>
            <a:chOff x="2743822" y="4858844"/>
            <a:chExt cx="7005545" cy="1811687"/>
          </a:xfrm>
        </p:grpSpPr>
        <p:graphicFrame>
          <p:nvGraphicFramePr>
            <p:cNvPr id="11" name="对象 10">
              <a:extLst>
                <a:ext uri="{FF2B5EF4-FFF2-40B4-BE49-F238E27FC236}">
                  <a16:creationId xmlns:a16="http://schemas.microsoft.com/office/drawing/2014/main" id="{9AD676BF-4EE9-4F88-80AC-CEEAA6AD2EAC}"/>
                </a:ext>
              </a:extLst>
            </p:cNvPr>
            <p:cNvGraphicFramePr>
              <a:graphicFrameLocks noChangeAspect="1"/>
            </p:cNvGraphicFramePr>
            <p:nvPr>
              <p:extLst>
                <p:ext uri="{D42A27DB-BD31-4B8C-83A1-F6EECF244321}">
                  <p14:modId xmlns:p14="http://schemas.microsoft.com/office/powerpoint/2010/main" val="2757635691"/>
                </p:ext>
              </p:extLst>
            </p:nvPr>
          </p:nvGraphicFramePr>
          <p:xfrm>
            <a:off x="2743822" y="5285910"/>
            <a:ext cx="7005545" cy="1384621"/>
          </p:xfrm>
          <a:graphic>
            <a:graphicData uri="http://schemas.openxmlformats.org/presentationml/2006/ole">
              <mc:AlternateContent xmlns:mc="http://schemas.openxmlformats.org/markup-compatibility/2006">
                <mc:Choice xmlns:v="urn:schemas-microsoft-com:vml" Requires="v">
                  <p:oleObj spid="_x0000_s6227" name="Document" r:id="rId9" imgW="5261479" imgH="1039896" progId="Word.Document.12">
                    <p:embed/>
                  </p:oleObj>
                </mc:Choice>
                <mc:Fallback>
                  <p:oleObj name="Document" r:id="rId9" imgW="5261479" imgH="1039896" progId="Word.Document.12">
                    <p:embed/>
                    <p:pic>
                      <p:nvPicPr>
                        <p:cNvPr id="0" name=""/>
                        <p:cNvPicPr/>
                        <p:nvPr/>
                      </p:nvPicPr>
                      <p:blipFill>
                        <a:blip r:embed="rId10"/>
                        <a:stretch>
                          <a:fillRect/>
                        </a:stretch>
                      </p:blipFill>
                      <p:spPr>
                        <a:xfrm>
                          <a:off x="2743822" y="5285910"/>
                          <a:ext cx="7005545" cy="1384621"/>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5D4DC345-FA92-42A2-8A25-3C7119049D81}"/>
                </a:ext>
              </a:extLst>
            </p:cNvPr>
            <p:cNvSpPr txBox="1"/>
            <p:nvPr/>
          </p:nvSpPr>
          <p:spPr>
            <a:xfrm>
              <a:off x="3691202" y="4858844"/>
              <a:ext cx="5175362" cy="369332"/>
            </a:xfrm>
            <a:prstGeom prst="rect">
              <a:avLst/>
            </a:prstGeom>
            <a:noFill/>
          </p:spPr>
          <p:txBody>
            <a:bodyPr wrap="square" rtlCol="0">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23-24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活动指标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每日平均增量</a:t>
              </a:r>
            </a:p>
          </p:txBody>
        </p:sp>
      </p:grpSp>
    </p:spTree>
    <p:extLst>
      <p:ext uri="{BB962C8B-B14F-4D97-AF65-F5344CB8AC3E}">
        <p14:creationId xmlns:p14="http://schemas.microsoft.com/office/powerpoint/2010/main" val="2543020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3">
            <a:extLst>
              <a:ext uri="{FF2B5EF4-FFF2-40B4-BE49-F238E27FC236}">
                <a16:creationId xmlns:a16="http://schemas.microsoft.com/office/drawing/2014/main" id="{F28E73DB-1D35-4675-AB4F-9AE20FC4F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组合 7">
            <a:extLst>
              <a:ext uri="{FF2B5EF4-FFF2-40B4-BE49-F238E27FC236}">
                <a16:creationId xmlns:a16="http://schemas.microsoft.com/office/drawing/2014/main" id="{C2F1E238-C34C-4300-82ED-0E05D85A982B}"/>
              </a:ext>
            </a:extLst>
          </p:cNvPr>
          <p:cNvGrpSpPr/>
          <p:nvPr/>
        </p:nvGrpSpPr>
        <p:grpSpPr>
          <a:xfrm>
            <a:off x="9264352" y="137610"/>
            <a:ext cx="2697617" cy="750089"/>
            <a:chOff x="8429873" y="-221596"/>
            <a:chExt cx="2697617" cy="750089"/>
          </a:xfrm>
        </p:grpSpPr>
        <p:pic>
          <p:nvPicPr>
            <p:cNvPr id="5" name="图片 4">
              <a:extLst>
                <a:ext uri="{FF2B5EF4-FFF2-40B4-BE49-F238E27FC236}">
                  <a16:creationId xmlns:a16="http://schemas.microsoft.com/office/drawing/2014/main" id="{10073598-6D30-40BD-B337-DE62B4018A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6" name="图片 31">
              <a:extLst>
                <a:ext uri="{FF2B5EF4-FFF2-40B4-BE49-F238E27FC236}">
                  <a16:creationId xmlns:a16="http://schemas.microsoft.com/office/drawing/2014/main" id="{ECCCA1EE-B5B6-4717-BCFA-EC1C7CA8EDFF}"/>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7" name="文本框 32">
              <a:extLst>
                <a:ext uri="{FF2B5EF4-FFF2-40B4-BE49-F238E27FC236}">
                  <a16:creationId xmlns:a16="http://schemas.microsoft.com/office/drawing/2014/main" id="{43C4BF23-3A98-4C56-9D0C-33F4771CB51D}"/>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8" name="图片 15">
            <a:extLst>
              <a:ext uri="{FF2B5EF4-FFF2-40B4-BE49-F238E27FC236}">
                <a16:creationId xmlns:a16="http://schemas.microsoft.com/office/drawing/2014/main" id="{2EBDBC06-1911-4021-A348-555B52540B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3840718F-0893-4504-B6A3-DB6D730FCA89}"/>
              </a:ext>
            </a:extLst>
          </p:cNvPr>
          <p:cNvSpPr txBox="1"/>
          <p:nvPr/>
        </p:nvSpPr>
        <p:spPr>
          <a:xfrm>
            <a:off x="3243816" y="2921168"/>
            <a:ext cx="5704368" cy="1015663"/>
          </a:xfrm>
          <a:prstGeom prst="rect">
            <a:avLst/>
          </a:prstGeom>
          <a:noFill/>
        </p:spPr>
        <p:txBody>
          <a:bodyPr wrap="square" rtlCol="0">
            <a:spAutoFit/>
          </a:bodyPr>
          <a:lstStyle/>
          <a:p>
            <a:pPr algn="ctr"/>
            <a:r>
              <a:rPr lang="en-US" altLang="zh-CN" sz="6000" dirty="0">
                <a:latin typeface="Times New Roman" panose="02020603050405020304" pitchFamily="18" charset="0"/>
                <a:cs typeface="Times New Roman" panose="02020603050405020304" pitchFamily="18" charset="0"/>
              </a:rPr>
              <a:t>THANKS</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23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382286"/>
            <a:ext cx="8659906" cy="4093428"/>
          </a:xfrm>
          <a:prstGeom prst="rect">
            <a:avLst/>
          </a:prstGeom>
          <a:noFill/>
        </p:spPr>
        <p:txBody>
          <a:bodyPr wrap="square" rtlCol="0">
            <a:spAutoFit/>
          </a:bodyPr>
          <a:lstStyle/>
          <a:p>
            <a:pPr algn="just"/>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作为世界上最大的开源软件平台，其中丰富的开源资源如软件的关键依赖库</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eg.</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react/react, flutter/flutter)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、科研领域的经典模型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eg.</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HuggingFace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以及诸多可供学习的资源</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eg.</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awosome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-list)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为计算机领域和我们的日常生活提供了非常大的帮助。</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随着开源软件的优势逐渐被广泛认可，开源软件的数量迎来了快速的增长。根据</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Octoverse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Report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近五年的数据（截止</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60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的仓库在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上创建，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61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86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98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108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但是其中大部分的项目都遇到了保持长期发展的困难。当我们在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平台搜索“</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 this dead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”时，将会得到超过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375k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issues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结果，这表明了解一个项目未来是否还能继续发展良好发展是人们十分感兴趣的话题。</a:t>
            </a:r>
          </a:p>
        </p:txBody>
      </p:sp>
    </p:spTree>
    <p:extLst>
      <p:ext uri="{BB962C8B-B14F-4D97-AF65-F5344CB8AC3E}">
        <p14:creationId xmlns:p14="http://schemas.microsoft.com/office/powerpoint/2010/main" val="293399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843950"/>
            <a:ext cx="8659906" cy="3170099"/>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同时大量开源软件不明朗的未来容易使得用户们在选择时产生困难，因为他们不知道这个开源软件仓库能否继续保持良好的发展从而长期满足自己的使用需求。因此预测开源软件仓库未来的发展是有必要的。</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之前的相关工作中所提出的方法往往不能充分考虑到开源软件</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仓库的活动数据，例如</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Khondhu</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Wenxin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Xiao et al.</a:t>
            </a:r>
            <a:r>
              <a:rPr lang="zh-CN" altLang="en-US"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仅考虑了</a:t>
            </a:r>
            <a:r>
              <a:rPr lang="en-US" altLang="zh-CN"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commit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来判断项目是否保持活跃。</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Jailton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Coelho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的工则</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没有充分考虑到</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仓库中的</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Issue comments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Pull request review comments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等文本活动数据</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。同时</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Wenxin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Xiao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Jailton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Coelho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的对时间序列数据的利用是输出一个二元分类结果，</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本质上是分类而不是预测，没有利用到未来的数据。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225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382286"/>
            <a:ext cx="8659906" cy="4708981"/>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在本文中，为了解决人作为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仓库活动数据生产的核心天然具有的易受外界干扰以及</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活动数据非线性、周期性和偏态分布的特征，同时为了能够给</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仓库发展做出更细致的评价，本文做出了如下两点贡献：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一个可供时间序列预测模型使用的</a:t>
            </a:r>
            <a:r>
              <a:rPr lang="en-US" altLang="zh-CN" sz="2000" dirty="0" err="1">
                <a:highlight>
                  <a:srgbClr val="00FF00"/>
                </a:highlight>
                <a:latin typeface="Times New Roman" panose="02020603050405020304" pitchFamily="18" charset="0"/>
                <a:ea typeface="宋体" panose="02010600030101010101" pitchFamily="2" charset="-122"/>
                <a:cs typeface="Times New Roman" panose="02020603050405020304" pitchFamily="18" charset="0"/>
              </a:rPr>
              <a:t>Github</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 OSS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仓库活动指标数据集</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。其中包括</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Open pull requests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Merge pull requests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等代码协作相关的活动指标以及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Issue comments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Pull request review comments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等文本活动指标。同时数据集中每个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仓库约有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个时间步，可供进行多种时间配置的预测任务。</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一个能够表示</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仓库未来活跃度的分数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。该分数在计算过程可以极大减小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仓库刷指标对分数的影响，充分考虑</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仓库的主要活动指标。并且能够不依赖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仓库活动指标绝对值，对大型和小型仓库都进行合理的打分。</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55552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828835"/>
            <a:ext cx="7511902" cy="1200329"/>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活动时间序列数据的研究现状</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680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76365" y="1082021"/>
            <a:ext cx="11005035"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Trend Prediction of GitHub using Time Series Analysis</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AB344CE-89DE-4BC7-B39C-DC83462FB98A}"/>
              </a:ext>
            </a:extLst>
          </p:cNvPr>
          <p:cNvSpPr txBox="1"/>
          <p:nvPr/>
        </p:nvSpPr>
        <p:spPr>
          <a:xfrm>
            <a:off x="880782" y="1942171"/>
            <a:ext cx="1073552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是从</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GH Archive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上收集，包含的属性有：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 Push events, Issue events, Pull request 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4" name="文本框 13">
            <a:extLst>
              <a:ext uri="{FF2B5EF4-FFF2-40B4-BE49-F238E27FC236}">
                <a16:creationId xmlns:a16="http://schemas.microsoft.com/office/drawing/2014/main" id="{11547AE1-DA85-41F4-8B75-E1094E3B803C}"/>
              </a:ext>
            </a:extLst>
          </p:cNvPr>
          <p:cNvSpPr txBox="1"/>
          <p:nvPr/>
        </p:nvSpPr>
        <p:spPr>
          <a:xfrm>
            <a:off x="880782" y="2769165"/>
            <a:ext cx="10735520"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主要方法</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是利用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LSTM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对时间序列数据进行预测，在预测出的数据中利用预测时间步里发生的相应</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的绝对值计算一个分数，分数计算方式为为简单的线性多项式，其中权重按照作者自己的经验选取，针对每个不同的仓库会采取不同的权重，但各</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权重</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不公开</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6" name="文本框 15">
            <a:extLst>
              <a:ext uri="{FF2B5EF4-FFF2-40B4-BE49-F238E27FC236}">
                <a16:creationId xmlns:a16="http://schemas.microsoft.com/office/drawing/2014/main" id="{DA4BABC5-9599-42BC-B7B6-8E2ABE79B78E}"/>
              </a:ext>
            </a:extLst>
          </p:cNvPr>
          <p:cNvSpPr txBox="1"/>
          <p:nvPr/>
        </p:nvSpPr>
        <p:spPr>
          <a:xfrm>
            <a:off x="911122" y="4586258"/>
            <a:ext cx="10735520" cy="1200329"/>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是权重不公开，分数计算没有说服力，</a:t>
            </a:r>
            <a:r>
              <a:rPr lang="zh-CN" altLang="en-US"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各仓库的分数计算不在同一个标准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无法对各个仓库进行公平的打分。同时该文章在验证时序预测有效性上的方法是有问题，他利用预测后的指标计算的分数和实际值计算的分数进行对比来计算误差，作者可以通过调整权重使得预测不好的指标在分数的贡献减小，从而达到和实际分数贴合的效果。</a:t>
            </a:r>
          </a:p>
        </p:txBody>
      </p:sp>
      <p:pic>
        <p:nvPicPr>
          <p:cNvPr id="7" name="图片 6">
            <a:extLst>
              <a:ext uri="{FF2B5EF4-FFF2-40B4-BE49-F238E27FC236}">
                <a16:creationId xmlns:a16="http://schemas.microsoft.com/office/drawing/2014/main" id="{01851DA4-7096-4F99-AF7E-A562499D2548}"/>
              </a:ext>
            </a:extLst>
          </p:cNvPr>
          <p:cNvPicPr>
            <a:picLocks noChangeAspect="1"/>
          </p:cNvPicPr>
          <p:nvPr/>
        </p:nvPicPr>
        <p:blipFill>
          <a:blip r:embed="rId6"/>
          <a:stretch>
            <a:fillRect/>
          </a:stretch>
        </p:blipFill>
        <p:spPr>
          <a:xfrm>
            <a:off x="4624667" y="3662762"/>
            <a:ext cx="2942665" cy="923496"/>
          </a:xfrm>
          <a:prstGeom prst="rect">
            <a:avLst/>
          </a:prstGeom>
        </p:spPr>
      </p:pic>
    </p:spTree>
    <p:extLst>
      <p:ext uri="{BB962C8B-B14F-4D97-AF65-F5344CB8AC3E}">
        <p14:creationId xmlns:p14="http://schemas.microsoft.com/office/powerpoint/2010/main" val="178713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76365" y="1082021"/>
            <a:ext cx="11005035"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How Early Participation Determines Long-Term Sustained Activity in GitHub Projects?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F5CEB76-6316-48C6-BB22-5DDC9D0DF345}"/>
              </a:ext>
            </a:extLst>
          </p:cNvPr>
          <p:cNvSpPr txBox="1"/>
          <p:nvPr/>
        </p:nvSpPr>
        <p:spPr>
          <a:xfrm>
            <a:off x="776365" y="2043025"/>
            <a:ext cx="10599847"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是从</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GHTorrent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dump(version 2021-03-06)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上收集，包含的变量很丰富，</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 issue, pull request, contributors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等等相关</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都有所包含。</a:t>
            </a:r>
          </a:p>
        </p:txBody>
      </p:sp>
      <p:sp>
        <p:nvSpPr>
          <p:cNvPr id="13" name="文本框 12">
            <a:extLst>
              <a:ext uri="{FF2B5EF4-FFF2-40B4-BE49-F238E27FC236}">
                <a16:creationId xmlns:a16="http://schemas.microsoft.com/office/drawing/2014/main" id="{268763FE-A30F-48EE-8015-5D060972F2DE}"/>
              </a:ext>
            </a:extLst>
          </p:cNvPr>
          <p:cNvSpPr txBox="1"/>
          <p:nvPr/>
        </p:nvSpPr>
        <p:spPr>
          <a:xfrm>
            <a:off x="776365" y="2819363"/>
            <a:ext cx="10735520" cy="1477328"/>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主要方法</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是利用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事件对项目的是否活跃打标签，该文为仓库在 </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t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years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是否活跃打标签的方法是判断其在</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years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内每个月的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的中位数大于等于</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k</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。如果满足则认为其保持活跃否则为不活跃。再利用数据集中的完整数据对</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Xgboost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模型建模，该模型会输出一个二元分类结果，用来标示项目是否活跃，从而得到实验结果的准确率指标等等。同时由于该项目的数据集利用的是项目早期的数据（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1/3/5</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个月），所以可以探索项目早期因素对项目长期活跃度的影响。</a:t>
            </a:r>
          </a:p>
        </p:txBody>
      </p:sp>
      <p:sp>
        <p:nvSpPr>
          <p:cNvPr id="14" name="文本框 13">
            <a:extLst>
              <a:ext uri="{FF2B5EF4-FFF2-40B4-BE49-F238E27FC236}">
                <a16:creationId xmlns:a16="http://schemas.microsoft.com/office/drawing/2014/main" id="{24517B58-E35B-4BCA-BF1F-1BF464496B22}"/>
              </a:ext>
            </a:extLst>
          </p:cNvPr>
          <p:cNvSpPr txBox="1"/>
          <p:nvPr/>
        </p:nvSpPr>
        <p:spPr>
          <a:xfrm>
            <a:off x="776365" y="4485405"/>
            <a:ext cx="1073552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是其打标签的方法，该方法对仓库是否保持活跃的判断仅仅依赖于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事件，没有对仓库的其他属性综合考虑。</a:t>
            </a:r>
          </a:p>
        </p:txBody>
      </p:sp>
    </p:spTree>
    <p:extLst>
      <p:ext uri="{BB962C8B-B14F-4D97-AF65-F5344CB8AC3E}">
        <p14:creationId xmlns:p14="http://schemas.microsoft.com/office/powerpoint/2010/main" val="8961222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5828</TotalTime>
  <Words>4978</Words>
  <Application>Microsoft Office PowerPoint</Application>
  <PresentationFormat>宽屏</PresentationFormat>
  <Paragraphs>317</Paragraphs>
  <Slides>37</Slides>
  <Notes>36</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37</vt:i4>
      </vt:variant>
    </vt:vector>
  </HeadingPairs>
  <TitlesOfParts>
    <vt:vector size="51" baseType="lpstr">
      <vt:lpstr>等线</vt:lpstr>
      <vt:lpstr>等线 Light</vt:lpstr>
      <vt:lpstr>宋体</vt:lpstr>
      <vt:lpstr>微软雅黑</vt:lpstr>
      <vt:lpstr>Arial</vt:lpstr>
      <vt:lpstr>Calibri</vt:lpstr>
      <vt:lpstr>Cambria Math</vt:lpstr>
      <vt:lpstr>Consolas</vt:lpstr>
      <vt:lpstr>Segoe UI Light</vt:lpstr>
      <vt:lpstr>Times New Roman</vt:lpstr>
      <vt:lpstr>Office 主题​​</vt:lpstr>
      <vt:lpstr>1_Office 主题​​</vt:lpstr>
      <vt:lpstr>Document</vt:lpstr>
      <vt:lpstr>Microsoft Word 文档</vt:lpstr>
      <vt:lpstr>基于时间序列预测模型的Github仓库活跃度计算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晶然 杨</dc:creator>
  <cp:lastModifiedBy>明 游</cp:lastModifiedBy>
  <cp:revision>655</cp:revision>
  <dcterms:created xsi:type="dcterms:W3CDTF">2023-05-25T15:22:21Z</dcterms:created>
  <dcterms:modified xsi:type="dcterms:W3CDTF">2024-12-09T09:03:22Z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4EA1E6F7751E009EE6316F647B02CBD7</vt:lpwstr>
  </property>
  <property fmtid="{D5CDD505-2E9C-101B-9397-08002B2CF9AE}" pid="3" name="KSOProductBuildVer">
    <vt:lpwstr>2052-4.6.1.7467</vt:lpwstr>
  </property>
  <property fmtid="{D5CDD505-2E9C-101B-9397-08002B2CF9AE}" pid="4" name="MSIP_Label_defa4170-0d19-0005-0004-bc88714345d2_Enabled">
    <vt:lpwstr>true</vt:lpwstr>
  </property>
  <property fmtid="{D5CDD505-2E9C-101B-9397-08002B2CF9AE}" pid="5" name="MSIP_Label_defa4170-0d19-0005-0004-bc88714345d2_SetDate">
    <vt:lpwstr>2023-12-21T02:42:32Z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b4321af5-17f1-43f2-9d06-59f6d7ff5641</vt:lpwstr>
  </property>
  <property fmtid="{D5CDD505-2E9C-101B-9397-08002B2CF9AE}" pid="9" name="MSIP_Label_defa4170-0d19-0005-0004-bc88714345d2_ActionId">
    <vt:lpwstr>139bcfd3-8662-4f88-b518-0cb8fcfb4c68</vt:lpwstr>
  </property>
  <property fmtid="{D5CDD505-2E9C-101B-9397-08002B2CF9AE}" pid="10" name="MSIP_Label_defa4170-0d19-0005-0004-bc88714345d2_ContentBits">
    <vt:lpwstr>0</vt:lpwstr>
  </property>
</Properties>
</file>